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936f2b43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7936f2b43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93d2e552a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793d2e552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93d2e552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793d2e552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93d2e552a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793d2e552a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7936f2b43e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7936f2b43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Demographic Parity, Equalized Odds, and Predictive Rate Parity fall into a larger category called “group fairness”</a:t>
            </a: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936f2b43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Demographic Parity, Equalized Odds, and Predictive Rate Parity fall into a larger category called “group fairness”</a:t>
            </a:r>
            <a:endParaRPr/>
          </a:p>
        </p:txBody>
      </p:sp>
      <p:sp>
        <p:nvSpPr>
          <p:cNvPr id="108" name="Google Shape;108;g7936f2b43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93d2e55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Demographic Parity, Equalized Odds, and Predictive Rate Parity fall into a larger category called “group fairness”</a:t>
            </a:r>
            <a:endParaRPr/>
          </a:p>
        </p:txBody>
      </p:sp>
      <p:sp>
        <p:nvSpPr>
          <p:cNvPr id="116" name="Google Shape;116;g793d2e55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93d2e552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Demographic Parity, Equalized Odds, and Predictive Rate Parity fall into a larger category called “group fairness”</a:t>
            </a:r>
            <a:endParaRPr/>
          </a:p>
        </p:txBody>
      </p:sp>
      <p:sp>
        <p:nvSpPr>
          <p:cNvPr id="124" name="Google Shape;124;g793d2e552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93d2e552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Demographic Parity, Equalized Odds, and Predictive Rate Parity fall into a larger category called “group fairness”</a:t>
            </a:r>
            <a:endParaRPr/>
          </a:p>
        </p:txBody>
      </p:sp>
      <p:sp>
        <p:nvSpPr>
          <p:cNvPr id="132" name="Google Shape;132;g793d2e552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936f2b43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man bias existing in training dataset due to historical reason</a:t>
            </a:r>
            <a:endParaRPr/>
          </a:p>
        </p:txBody>
      </p:sp>
      <p:sp>
        <p:nvSpPr>
          <p:cNvPr id="139" name="Google Shape;139;g7936f2b43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96dcf36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man bias existing in training dataset due to historical reason</a:t>
            </a:r>
            <a:endParaRPr/>
          </a:p>
        </p:txBody>
      </p:sp>
      <p:sp>
        <p:nvSpPr>
          <p:cNvPr id="146" name="Google Shape;146;g7596dcf36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Bias in ML</a:t>
            </a:r>
            <a:endParaRPr>
              <a:solidFill>
                <a:srgbClr val="00669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4800">
                <a:solidFill>
                  <a:srgbClr val="006699"/>
                </a:solidFill>
              </a:rPr>
              <a:t>challenges and opportunities in the context of HR and recruiting</a:t>
            </a:r>
            <a:endParaRPr sz="4800">
              <a:solidFill>
                <a:srgbClr val="006699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006699"/>
                </a:solidFill>
              </a:rPr>
              <a:t>ML6</a:t>
            </a:r>
            <a:endParaRPr>
              <a:solidFill>
                <a:srgbClr val="00669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006699"/>
                </a:solidFill>
              </a:rPr>
              <a:t>Matthias Feys</a:t>
            </a:r>
            <a:endParaRPr>
              <a:solidFill>
                <a:srgbClr val="006699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006699"/>
              </a:solidFill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Bias mitigation algorithms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Reducing bias in the data (pre-processing)</a:t>
            </a:r>
            <a:endParaRPr>
              <a:solidFill>
                <a:srgbClr val="006699"/>
              </a:solidFill>
            </a:endParaRPr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Reducing bias in the classifier (training)</a:t>
            </a:r>
            <a:endParaRPr>
              <a:solidFill>
                <a:srgbClr val="006699"/>
              </a:solidFill>
            </a:endParaRPr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Reducing bias in the predictions (post-processing)</a:t>
            </a:r>
            <a:endParaRPr>
              <a:solidFill>
                <a:srgbClr val="006699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</p:txBody>
      </p:sp>
      <p:pic>
        <p:nvPicPr>
          <p:cNvPr id="164" name="Google Shape;16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2"/>
          <p:cNvSpPr/>
          <p:nvPr/>
        </p:nvSpPr>
        <p:spPr>
          <a:xfrm>
            <a:off x="3062125" y="44759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training data</a:t>
            </a:r>
            <a:endParaRPr/>
          </a:p>
        </p:txBody>
      </p:sp>
      <p:sp>
        <p:nvSpPr>
          <p:cNvPr id="166" name="Google Shape;166;p22"/>
          <p:cNvSpPr/>
          <p:nvPr/>
        </p:nvSpPr>
        <p:spPr>
          <a:xfrm>
            <a:off x="4957483" y="44759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model training</a:t>
            </a:r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6852841" y="44759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</a:t>
            </a:r>
            <a:endParaRPr/>
          </a:p>
        </p:txBody>
      </p:sp>
      <p:cxnSp>
        <p:nvCxnSpPr>
          <p:cNvPr id="168" name="Google Shape;168;p22"/>
          <p:cNvCxnSpPr>
            <a:stCxn id="165" idx="3"/>
            <a:endCxn id="166" idx="1"/>
          </p:cNvCxnSpPr>
          <p:nvPr/>
        </p:nvCxnSpPr>
        <p:spPr>
          <a:xfrm>
            <a:off x="4482325" y="47067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9" name="Google Shape;169;p22"/>
          <p:cNvCxnSpPr>
            <a:stCxn id="166" idx="3"/>
            <a:endCxn id="167" idx="1"/>
          </p:cNvCxnSpPr>
          <p:nvPr/>
        </p:nvCxnSpPr>
        <p:spPr>
          <a:xfrm>
            <a:off x="6377683" y="47067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Reducing bias in the data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75" name="Google Shape;175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381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Sampling or re-weighting the data</a:t>
            </a:r>
            <a:endParaRPr>
              <a:solidFill>
                <a:srgbClr val="006699"/>
              </a:solidFill>
            </a:endParaRPr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Modify features or labels (obfuscate information about protected attributes)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76" name="Google Shape;17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3"/>
          <p:cNvSpPr/>
          <p:nvPr/>
        </p:nvSpPr>
        <p:spPr>
          <a:xfrm>
            <a:off x="6491125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training data</a:t>
            </a:r>
            <a:endParaRPr b="1"/>
          </a:p>
        </p:txBody>
      </p:sp>
      <p:sp>
        <p:nvSpPr>
          <p:cNvPr id="178" name="Google Shape;178;p23"/>
          <p:cNvSpPr/>
          <p:nvPr/>
        </p:nvSpPr>
        <p:spPr>
          <a:xfrm>
            <a:off x="8386483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model training</a:t>
            </a:r>
            <a:endParaRPr/>
          </a:p>
        </p:txBody>
      </p:sp>
      <p:sp>
        <p:nvSpPr>
          <p:cNvPr id="179" name="Google Shape;179;p23"/>
          <p:cNvSpPr/>
          <p:nvPr/>
        </p:nvSpPr>
        <p:spPr>
          <a:xfrm>
            <a:off x="10281841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</a:t>
            </a:r>
            <a:endParaRPr/>
          </a:p>
        </p:txBody>
      </p:sp>
      <p:cxnSp>
        <p:nvCxnSpPr>
          <p:cNvPr id="180" name="Google Shape;180;p23"/>
          <p:cNvCxnSpPr>
            <a:stCxn id="177" idx="3"/>
            <a:endCxn id="178" idx="1"/>
          </p:cNvCxnSpPr>
          <p:nvPr/>
        </p:nvCxnSpPr>
        <p:spPr>
          <a:xfrm>
            <a:off x="7911325" y="31065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1" name="Google Shape;181;p23"/>
          <p:cNvCxnSpPr>
            <a:stCxn id="178" idx="3"/>
            <a:endCxn id="179" idx="1"/>
          </p:cNvCxnSpPr>
          <p:nvPr/>
        </p:nvCxnSpPr>
        <p:spPr>
          <a:xfrm>
            <a:off x="9806683" y="31065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Reducing bias in the classifier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87" name="Google Shape;187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7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92100" algn="l" rtl="0"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Add a discrimination-aware regularization term to the learning objective</a:t>
            </a:r>
            <a:endParaRPr>
              <a:solidFill>
                <a:srgbClr val="006699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Adversarial debiasing: maximize accuracy while reducing evidence of sensitive features in the predictions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88" name="Google Shape;18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/>
          <p:nvPr/>
        </p:nvSpPr>
        <p:spPr>
          <a:xfrm>
            <a:off x="6491125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training data</a:t>
            </a:r>
            <a:endParaRPr/>
          </a:p>
        </p:txBody>
      </p:sp>
      <p:sp>
        <p:nvSpPr>
          <p:cNvPr id="190" name="Google Shape;190;p24"/>
          <p:cNvSpPr/>
          <p:nvPr/>
        </p:nvSpPr>
        <p:spPr>
          <a:xfrm>
            <a:off x="8386483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model training</a:t>
            </a:r>
            <a:endParaRPr b="1"/>
          </a:p>
        </p:txBody>
      </p:sp>
      <p:sp>
        <p:nvSpPr>
          <p:cNvPr id="191" name="Google Shape;191;p24"/>
          <p:cNvSpPr/>
          <p:nvPr/>
        </p:nvSpPr>
        <p:spPr>
          <a:xfrm>
            <a:off x="10281841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inference</a:t>
            </a:r>
            <a:endParaRPr/>
          </a:p>
        </p:txBody>
      </p:sp>
      <p:cxnSp>
        <p:nvCxnSpPr>
          <p:cNvPr id="192" name="Google Shape;192;p24"/>
          <p:cNvCxnSpPr>
            <a:stCxn id="189" idx="3"/>
            <a:endCxn id="190" idx="1"/>
          </p:cNvCxnSpPr>
          <p:nvPr/>
        </p:nvCxnSpPr>
        <p:spPr>
          <a:xfrm>
            <a:off x="7911325" y="31065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24"/>
          <p:cNvCxnSpPr>
            <a:stCxn id="190" idx="3"/>
            <a:endCxn id="191" idx="1"/>
          </p:cNvCxnSpPr>
          <p:nvPr/>
        </p:nvCxnSpPr>
        <p:spPr>
          <a:xfrm>
            <a:off x="9806683" y="31065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Reducing bias in the predictions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99" name="Google Shape;199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2404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Changes predictions from a classifier to make them more fair</a:t>
            </a:r>
            <a:endParaRPr>
              <a:solidFill>
                <a:srgbClr val="006699"/>
              </a:solidFill>
            </a:endParaRPr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Works with black box models and unknown datasets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200" name="Google Shape;20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5"/>
          <p:cNvSpPr/>
          <p:nvPr/>
        </p:nvSpPr>
        <p:spPr>
          <a:xfrm>
            <a:off x="6491125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training data</a:t>
            </a:r>
            <a:endParaRPr/>
          </a:p>
        </p:txBody>
      </p:sp>
      <p:sp>
        <p:nvSpPr>
          <p:cNvPr id="202" name="Google Shape;202;p25"/>
          <p:cNvSpPr/>
          <p:nvPr/>
        </p:nvSpPr>
        <p:spPr>
          <a:xfrm>
            <a:off x="8386483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model training</a:t>
            </a:r>
            <a:endParaRPr/>
          </a:p>
        </p:txBody>
      </p:sp>
      <p:sp>
        <p:nvSpPr>
          <p:cNvPr id="203" name="Google Shape;203;p25"/>
          <p:cNvSpPr/>
          <p:nvPr/>
        </p:nvSpPr>
        <p:spPr>
          <a:xfrm>
            <a:off x="10281841" y="2875700"/>
            <a:ext cx="1420200" cy="4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inference</a:t>
            </a:r>
            <a:endParaRPr b="1"/>
          </a:p>
        </p:txBody>
      </p:sp>
      <p:cxnSp>
        <p:nvCxnSpPr>
          <p:cNvPr id="204" name="Google Shape;204;p25"/>
          <p:cNvCxnSpPr>
            <a:stCxn id="201" idx="3"/>
            <a:endCxn id="202" idx="1"/>
          </p:cNvCxnSpPr>
          <p:nvPr/>
        </p:nvCxnSpPr>
        <p:spPr>
          <a:xfrm>
            <a:off x="7911325" y="31065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5" name="Google Shape;205;p25"/>
          <p:cNvCxnSpPr>
            <a:stCxn id="202" idx="3"/>
            <a:endCxn id="203" idx="1"/>
          </p:cNvCxnSpPr>
          <p:nvPr/>
        </p:nvCxnSpPr>
        <p:spPr>
          <a:xfrm>
            <a:off x="9806683" y="3106550"/>
            <a:ext cx="475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Bias mitigation algorithms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211" name="Google Shape;2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3 main types of solutions</a:t>
            </a:r>
            <a:endParaRPr>
              <a:solidFill>
                <a:srgbClr val="006699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Trade-off between accuracy and fairness</a:t>
            </a:r>
            <a:endParaRPr>
              <a:solidFill>
                <a:srgbClr val="006699"/>
              </a:solidFill>
            </a:endParaRPr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Typically need sensitive features to achieve fairness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212" name="Google Shape;21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Looking forward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218" name="Google Shape;218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2254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Fairness/bias is on the map</a:t>
            </a:r>
            <a:endParaRPr>
              <a:solidFill>
                <a:srgbClr val="006699"/>
              </a:solidFill>
            </a:endParaRPr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New papers</a:t>
            </a:r>
            <a:endParaRPr>
              <a:solidFill>
                <a:srgbClr val="006699"/>
              </a:solidFill>
            </a:endParaRPr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New tools</a:t>
            </a:r>
            <a:endParaRPr>
              <a:solidFill>
                <a:srgbClr val="006699"/>
              </a:solidFill>
            </a:endParaRPr>
          </a:p>
          <a:p>
            <a: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Work on </a:t>
            </a:r>
            <a:r>
              <a:rPr lang="en-US" b="1">
                <a:solidFill>
                  <a:srgbClr val="006699"/>
                </a:solidFill>
              </a:rPr>
              <a:t>legal context</a:t>
            </a:r>
            <a:endParaRPr b="1"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b="1">
              <a:solidFill>
                <a:srgbClr val="006699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“If you can measure it, you can improve it” </a:t>
            </a:r>
            <a:endParaRPr>
              <a:solidFill>
                <a:srgbClr val="006699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vs.</a:t>
            </a:r>
            <a:endParaRPr>
              <a:solidFill>
                <a:srgbClr val="006699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“You get what you measure”</a:t>
            </a:r>
            <a:endParaRPr b="1">
              <a:solidFill>
                <a:srgbClr val="006699"/>
              </a:solidFill>
            </a:endParaRPr>
          </a:p>
        </p:txBody>
      </p:sp>
      <p:pic>
        <p:nvPicPr>
          <p:cNvPr id="219" name="Google Shape;21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3626" y="1825625"/>
            <a:ext cx="5290174" cy="307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What is Bias in ML?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500" y="1690688"/>
            <a:ext cx="4457700" cy="410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7725" y="1766900"/>
            <a:ext cx="5299999" cy="196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 rotWithShape="1">
          <a:blip r:embed="rId5">
            <a:alphaModFix/>
          </a:blip>
          <a:srcRect b="23259"/>
          <a:stretch/>
        </p:blipFill>
        <p:spPr>
          <a:xfrm>
            <a:off x="6878725" y="3801125"/>
            <a:ext cx="4457700" cy="247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 rotWithShape="1">
          <a:blip r:embed="rId6">
            <a:alphaModFix/>
          </a:blip>
          <a:srcRect b="27256"/>
          <a:stretch/>
        </p:blipFill>
        <p:spPr>
          <a:xfrm>
            <a:off x="4732500" y="3055675"/>
            <a:ext cx="6292976" cy="132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92850" y="4631511"/>
            <a:ext cx="2631975" cy="2226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Many definition of Fairness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Unawareness</a:t>
            </a:r>
            <a:endParaRPr>
              <a:solidFill>
                <a:srgbClr val="006699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Group fairness</a:t>
            </a:r>
            <a:endParaRPr>
              <a:solidFill>
                <a:srgbClr val="006699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Individual fairness</a:t>
            </a: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→ No “best” definition of fairness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4">
            <a:alphaModFix/>
          </a:blip>
          <a:srcRect b="36248"/>
          <a:stretch/>
        </p:blipFill>
        <p:spPr>
          <a:xfrm>
            <a:off x="6854700" y="1952450"/>
            <a:ext cx="4522301" cy="2473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Unawareness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8011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Don’t include sensitive variable as a feature in the training data</a:t>
            </a: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1800"/>
              <a:buChar char="+"/>
            </a:pPr>
            <a:r>
              <a:rPr lang="en-US">
                <a:solidFill>
                  <a:srgbClr val="006699"/>
                </a:solidFill>
              </a:rPr>
              <a:t>simple to implement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+"/>
            </a:pPr>
            <a:r>
              <a:rPr lang="en-US">
                <a:solidFill>
                  <a:srgbClr val="006699"/>
                </a:solidFill>
              </a:rPr>
              <a:t>doesn’t require knowledge of the sensitive variable 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-"/>
            </a:pPr>
            <a:r>
              <a:rPr lang="en-US">
                <a:solidFill>
                  <a:srgbClr val="006699"/>
                </a:solidFill>
              </a:rPr>
              <a:t>proxies of the sensitive variable are not excluded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>
            <a:alphaModFix/>
          </a:blip>
          <a:srcRect l="16630" t="17826" r="42528" b="46810"/>
          <a:stretch/>
        </p:blipFill>
        <p:spPr>
          <a:xfrm>
            <a:off x="6937500" y="2282700"/>
            <a:ext cx="4979501" cy="242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Group Fairness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069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Sensitive variable divides individuals into two groups, each group should be treated “equal”</a:t>
            </a: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1800"/>
              <a:buChar char="+"/>
            </a:pPr>
            <a:r>
              <a:rPr lang="en-US">
                <a:solidFill>
                  <a:srgbClr val="006699"/>
                </a:solidFill>
              </a:rPr>
              <a:t>excludes potential proxy features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-"/>
            </a:pPr>
            <a:r>
              <a:rPr lang="en-US">
                <a:solidFill>
                  <a:srgbClr val="006699"/>
                </a:solidFill>
              </a:rPr>
              <a:t>definition of “equal” is contradictory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-"/>
            </a:pPr>
            <a:r>
              <a:rPr lang="en-US">
                <a:solidFill>
                  <a:srgbClr val="006699"/>
                </a:solidFill>
              </a:rPr>
              <a:t>prone to positive discrimination (lazy implementation)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 rotWithShape="1">
          <a:blip r:embed="rId4">
            <a:alphaModFix/>
          </a:blip>
          <a:srcRect l="16793" t="17387" r="41711" b="45944"/>
          <a:stretch/>
        </p:blipFill>
        <p:spPr>
          <a:xfrm>
            <a:off x="6907800" y="2259500"/>
            <a:ext cx="5151677" cy="2560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Individual Fairness</a:t>
            </a:r>
            <a:endParaRPr>
              <a:solidFill>
                <a:srgbClr val="006699"/>
              </a:solidFill>
            </a:endParaRPr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870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Similar individuals should be treated similarly, implemented by analysing pairs of individuals</a:t>
            </a: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1800"/>
              <a:buChar char="+"/>
            </a:pPr>
            <a:r>
              <a:rPr lang="en-US">
                <a:solidFill>
                  <a:srgbClr val="006699"/>
                </a:solidFill>
              </a:rPr>
              <a:t>most fine-grained fairness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-"/>
            </a:pPr>
            <a:r>
              <a:rPr lang="en-US">
                <a:solidFill>
                  <a:srgbClr val="006699"/>
                </a:solidFill>
              </a:rPr>
              <a:t>ambiguous definition of similarity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28" name="Google Shape;12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1300" y="1843225"/>
            <a:ext cx="5178299" cy="317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Optimizing for any definition improves the status quo</a:t>
            </a:r>
            <a:br>
              <a:rPr lang="en-US">
                <a:solidFill>
                  <a:srgbClr val="006699"/>
                </a:solidFill>
              </a:rPr>
            </a:br>
            <a:endParaRPr>
              <a:solidFill>
                <a:srgbClr val="006699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Impossible to optimize for all, possible to calculate all</a:t>
            </a:r>
            <a:endParaRPr>
              <a:solidFill>
                <a:srgbClr val="006699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6699"/>
                </a:solidFill>
              </a:rPr>
              <a:t>→ multiple tools exist to help you with this (Google What-if, IBM AI Fairness 360, ...)</a:t>
            </a:r>
            <a:br>
              <a:rPr lang="en-US">
                <a:solidFill>
                  <a:srgbClr val="006699"/>
                </a:solidFill>
              </a:rPr>
            </a:br>
            <a:endParaRPr>
              <a:solidFill>
                <a:srgbClr val="006699"/>
              </a:solidFill>
            </a:endParaRPr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Clr>
                <a:srgbClr val="006699"/>
              </a:buClr>
              <a:buSzPts val="2800"/>
              <a:buChar char="•"/>
            </a:pPr>
            <a:r>
              <a:rPr lang="en-US">
                <a:solidFill>
                  <a:srgbClr val="006699"/>
                </a:solidFill>
              </a:rPr>
              <a:t>Monitoring fairness is the first step</a:t>
            </a:r>
            <a:endParaRPr>
              <a:solidFill>
                <a:srgbClr val="006699"/>
              </a:solidFill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Many definition of Fairness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Causes of Bias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sample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prejudicial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exclusion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measurement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algorithmic bias</a:t>
            </a: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4400"/>
              <a:buFont typeface="Calibri"/>
              <a:buNone/>
            </a:pPr>
            <a:r>
              <a:rPr lang="en-US">
                <a:solidFill>
                  <a:srgbClr val="006699"/>
                </a:solidFill>
              </a:rPr>
              <a:t>Causes of Bias</a:t>
            </a:r>
            <a:endParaRPr>
              <a:solidFill>
                <a:srgbClr val="006699"/>
              </a:solidFill>
            </a:endParaRPr>
          </a:p>
        </p:txBody>
      </p:sp>
      <p:pic>
        <p:nvPicPr>
          <p:cNvPr id="149" name="Google Shape;14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88806" y="5349875"/>
            <a:ext cx="1313090" cy="118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sample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prejudicial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exclusion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measurement bias</a:t>
            </a:r>
            <a:endParaRPr>
              <a:solidFill>
                <a:srgbClr val="00669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SzPts val="1800"/>
              <a:buChar char="•"/>
            </a:pPr>
            <a:r>
              <a:rPr lang="en-US">
                <a:solidFill>
                  <a:srgbClr val="006699"/>
                </a:solidFill>
              </a:rPr>
              <a:t>algorithmic bias</a:t>
            </a: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6699"/>
              </a:solidFill>
            </a:endParaRPr>
          </a:p>
        </p:txBody>
      </p:sp>
      <p:sp>
        <p:nvSpPr>
          <p:cNvPr id="151" name="Google Shape;151;p21"/>
          <p:cNvSpPr/>
          <p:nvPr/>
        </p:nvSpPr>
        <p:spPr>
          <a:xfrm>
            <a:off x="930975" y="1888425"/>
            <a:ext cx="3382500" cy="1928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1"/>
          <p:cNvSpPr/>
          <p:nvPr/>
        </p:nvSpPr>
        <p:spPr>
          <a:xfrm>
            <a:off x="930975" y="3869625"/>
            <a:ext cx="3382500" cy="5631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5446650" y="1908325"/>
            <a:ext cx="18090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introduced by the dataset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5446650" y="3889525"/>
            <a:ext cx="1809000" cy="5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introduced by the model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Google Shape;155;p21"/>
          <p:cNvCxnSpPr>
            <a:stCxn id="151" idx="3"/>
            <a:endCxn id="153" idx="1"/>
          </p:cNvCxnSpPr>
          <p:nvPr/>
        </p:nvCxnSpPr>
        <p:spPr>
          <a:xfrm rot="10800000" flipH="1">
            <a:off x="4313475" y="2189775"/>
            <a:ext cx="1133100" cy="66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6" name="Google Shape;156;p21"/>
          <p:cNvCxnSpPr>
            <a:stCxn id="152" idx="3"/>
            <a:endCxn id="154" idx="1"/>
          </p:cNvCxnSpPr>
          <p:nvPr/>
        </p:nvCxnSpPr>
        <p:spPr>
          <a:xfrm>
            <a:off x="4313475" y="4151175"/>
            <a:ext cx="1133100" cy="1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7" name="Google Shape;157;p21"/>
          <p:cNvSpPr txBox="1"/>
          <p:nvPr/>
        </p:nvSpPr>
        <p:spPr>
          <a:xfrm>
            <a:off x="854775" y="4648200"/>
            <a:ext cx="9263400" cy="1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0066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6699"/>
                </a:solidFill>
                <a:latin typeface="Calibri"/>
                <a:ea typeface="Calibri"/>
                <a:cs typeface="Calibri"/>
                <a:sym typeface="Calibri"/>
              </a:rPr>
              <a:t>→ Mainly due to human bias existing in the training data.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Breedbeeld</PresentationFormat>
  <Paragraphs>98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Georgia</vt:lpstr>
      <vt:lpstr>Kantoorthema</vt:lpstr>
      <vt:lpstr>Bias in ML challenges and opportunities in the context of HR and recruiting</vt:lpstr>
      <vt:lpstr>What is Bias in ML?</vt:lpstr>
      <vt:lpstr>Many definition of Fairness</vt:lpstr>
      <vt:lpstr>Unawareness</vt:lpstr>
      <vt:lpstr>Group Fairness</vt:lpstr>
      <vt:lpstr>Individual Fairness</vt:lpstr>
      <vt:lpstr>Many definition of Fairness</vt:lpstr>
      <vt:lpstr>Causes of Bias</vt:lpstr>
      <vt:lpstr>Causes of Bias</vt:lpstr>
      <vt:lpstr>Bias mitigation algorithms</vt:lpstr>
      <vt:lpstr>Reducing bias in the data</vt:lpstr>
      <vt:lpstr>Reducing bias in the classifier</vt:lpstr>
      <vt:lpstr>Reducing bias in the predictions</vt:lpstr>
      <vt:lpstr>Bias mitigation algorithms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 in ML challenges and opportunities in the context of HR and recruiting</dc:title>
  <dc:creator>Beatrice De Keyzer</dc:creator>
  <cp:lastModifiedBy>Beatrice De Keyzer</cp:lastModifiedBy>
  <cp:revision>1</cp:revision>
  <dcterms:modified xsi:type="dcterms:W3CDTF">2019-11-26T07:59:15Z</dcterms:modified>
</cp:coreProperties>
</file>