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8" r:id="rId5"/>
  </p:sldMasterIdLst>
  <p:notesMasterIdLst>
    <p:notesMasterId r:id="rId20"/>
  </p:notesMasterIdLst>
  <p:sldIdLst>
    <p:sldId id="256" r:id="rId6"/>
    <p:sldId id="257" r:id="rId7"/>
    <p:sldId id="258" r:id="rId8"/>
    <p:sldId id="419" r:id="rId9"/>
    <p:sldId id="417" r:id="rId10"/>
    <p:sldId id="421" r:id="rId11"/>
    <p:sldId id="416" r:id="rId12"/>
    <p:sldId id="415" r:id="rId13"/>
    <p:sldId id="418" r:id="rId14"/>
    <p:sldId id="411" r:id="rId15"/>
    <p:sldId id="420" r:id="rId16"/>
    <p:sldId id="329" r:id="rId17"/>
    <p:sldId id="412" r:id="rId18"/>
    <p:sldId id="331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1pPr>
    <a:lvl2pPr marL="0" marR="0" indent="2286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2pPr>
    <a:lvl3pPr marL="0" marR="0" indent="4572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3pPr>
    <a:lvl4pPr marL="0" marR="0" indent="6858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4pPr>
    <a:lvl5pPr marL="0" marR="0" indent="9144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5pPr>
    <a:lvl6pPr marL="0" marR="0" indent="11430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6pPr>
    <a:lvl7pPr marL="0" marR="0" indent="13716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7pPr>
    <a:lvl8pPr marL="0" marR="0" indent="16002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8pPr>
    <a:lvl9pPr marL="0" marR="0" indent="1828800" algn="ctr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TT Firs Bold"/>
        <a:ea typeface="TT Firs Bold"/>
        <a:cs typeface="TT Firs Bold"/>
        <a:sym typeface="TT Firs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340D21-50AA-A445-8B8A-264EF02B8895}" v="95" dt="2019-11-20T12:37:32.80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3"/>
    <p:restoredTop sz="94694"/>
  </p:normalViewPr>
  <p:slideViewPr>
    <p:cSldViewPr snapToGrid="0">
      <p:cViewPr varScale="1">
        <p:scale>
          <a:sx n="60" d="100"/>
          <a:sy n="60" d="100"/>
        </p:scale>
        <p:origin x="7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Known. </a:t>
            </a:r>
          </a:p>
        </p:txBody>
      </p:sp>
    </p:spTree>
    <p:extLst>
      <p:ext uri="{BB962C8B-B14F-4D97-AF65-F5344CB8AC3E}">
        <p14:creationId xmlns:p14="http://schemas.microsoft.com/office/powerpoint/2010/main" val="123603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OLS Regression Results ======================================================================================= Dep. Variable: Word-types R-squared (uncentered): 0.867 Model: OLS Adj. R-squared (uncentered): 0.858 Method: Least Squares F-statistic: 91.57 Date: Wed, 20 Nov 2019 Prob (F-statistic): 1.61e-07 Time: 13:29:13 Log-Likelihood: -133.33 No. Observations: 15 AIC: 268.7 Df Residuals: 14 BIC: 269.4 Df Model: 1 Covariance Type: </a:t>
            </a:r>
            <a:r>
              <a:rPr lang="en-GB" dirty="0" err="1"/>
              <a:t>nonrobust</a:t>
            </a:r>
            <a:r>
              <a:rPr lang="en-GB" dirty="0"/>
              <a:t> ============================================================================== </a:t>
            </a:r>
            <a:r>
              <a:rPr lang="en-GB" dirty="0" err="1"/>
              <a:t>coef</a:t>
            </a:r>
            <a:r>
              <a:rPr lang="en-GB" dirty="0"/>
              <a:t> std err t P&gt;|t| [0.025 0.975] ------------------------------------------------------------------------------ Age 74.2773 7.762 9.569 0.000 57.629 90.925 ============================================================================== Omnibus: 1.630 Durbin-Watson: 0.118 Prob(Omnibus): 0.443 </a:t>
            </a:r>
            <a:r>
              <a:rPr lang="en-GB" dirty="0" err="1"/>
              <a:t>Jarque-Bera</a:t>
            </a:r>
            <a:r>
              <a:rPr lang="en-GB" dirty="0"/>
              <a:t> (JB): 0.882 Skew: -0.102 Prob(JB): 0.643 Kurtosis: 1.830 Cond. No. 1.00 ============================================================================== Warnings: [1] Standard Errors assume that the covariance matrix of the errors is correctly specified. OLS Regression Results ========================================================================================== Dep. Variable: Repeated phrase-types R-squared (uncentered): 0.927 Model: OLS Adj. R-squared (uncentered): 0.922 Method: Least Squares F-statistic: 178.7 Date: Wed, 20 Nov 2019 Prob (F-statistic): 2.32e-09 Time: 13:29:13 Log-Likelihood: -136.40 No. Observations: 15 AIC: 274.8 Df Residuals: 14 BIC: 275.5 Df Model: 1 Covariance Type: </a:t>
            </a:r>
            <a:r>
              <a:rPr lang="en-GB" dirty="0" err="1"/>
              <a:t>nonrobust</a:t>
            </a:r>
            <a:r>
              <a:rPr lang="en-GB" dirty="0"/>
              <a:t> ============================================================================== </a:t>
            </a:r>
            <a:r>
              <a:rPr lang="en-GB" dirty="0" err="1"/>
              <a:t>coef</a:t>
            </a:r>
            <a:r>
              <a:rPr lang="en-GB" dirty="0"/>
              <a:t> std err t P&gt;|t| [0.025 0.975] ------------------------------------------------------------------------------ Age 127.3172 9.525 13.367 0.000 106.888 147.746 ============================================================================== Omnibus: 3.301 Durbin-Watson: 0.095 Prob(Omnibus): 0.192 </a:t>
            </a:r>
            <a:r>
              <a:rPr lang="en-GB" dirty="0" err="1"/>
              <a:t>Jarque-Bera</a:t>
            </a:r>
            <a:r>
              <a:rPr lang="en-GB" dirty="0"/>
              <a:t> (JB): 1.270 Skew: 0.232 Prob(JB): 0.530 Kurtosis: 1.653 Cond. No. 1.00 ============================================================================== Warnings: [1] Standard Errors assume that the covariance matrix of the errors is correctly specified. OLS Regression Results ======================================================================================= Dep. Variable: Indefinite words R-squared (uncentered): 0.931 Model: OLS Adj. R-squared (uncentered): 0.926 Method: Least Squares F-statistic: 189.3 Date: Wed, 20 Nov 2019 Prob (F-statistic): 1.59e-09 Time: 13:29:13 Log-Likelihood: 5.9482 No. Observations: 15 AIC: -9.896 Df Residuals: 14 BIC: -9.188 Df Model: 1 Covariance Type: </a:t>
            </a:r>
            <a:r>
              <a:rPr lang="en-GB" dirty="0" err="1"/>
              <a:t>nonrobust</a:t>
            </a:r>
            <a:r>
              <a:rPr lang="en-GB" dirty="0"/>
              <a:t> ============================================================================== </a:t>
            </a:r>
            <a:r>
              <a:rPr lang="en-GB" dirty="0" err="1"/>
              <a:t>coef</a:t>
            </a:r>
            <a:r>
              <a:rPr lang="en-GB" dirty="0"/>
              <a:t> std err t P&gt;|t| [0.025 0.975] ------------------------------------------------------------------------------ Age 0.0099 0.001 13.759 0.000 0.008 0.011 ============================================================================== Omnibus: 6.358 Durbin-Watson: 0.910 Prob(Omnibus): 0.042 </a:t>
            </a:r>
            <a:r>
              <a:rPr lang="en-GB" dirty="0" err="1"/>
              <a:t>Jarque-Bera</a:t>
            </a:r>
            <a:r>
              <a:rPr lang="en-GB" dirty="0"/>
              <a:t> (JB): 3.342 Skew: 1.060 Prob(JB): 0.188 Kurtosis: 3.922 Cond. No. 1.00 ==============================================================================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7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Second: Speech-to-text engine, that already shows promising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C982F-BBD0-4743-A350-7DC1452DAD6D}" type="slidenum"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T Firs Bold"/>
                <a:sym typeface="TT Firs Bold"/>
              </a:rPr>
              <a:pPr marL="0" marR="0" lvl="0" indent="0" algn="ctr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T Firs Bold"/>
              <a:sym typeface="TT Firs Bold"/>
            </a:endParaRPr>
          </a:p>
        </p:txBody>
      </p:sp>
    </p:spTree>
    <p:extLst>
      <p:ext uri="{BB962C8B-B14F-4D97-AF65-F5344CB8AC3E}">
        <p14:creationId xmlns:p14="http://schemas.microsoft.com/office/powerpoint/2010/main" val="43749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righ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8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94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2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94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33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0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Grey">
    <p:bg>
      <p:bgPr>
        <a:gradFill flip="none" rotWithShape="1">
          <a:gsLst>
            <a:gs pos="0">
              <a:srgbClr val="3F3F3F"/>
            </a:gs>
            <a:gs pos="100000">
              <a:srgbClr val="0C0C0C"/>
            </a:gs>
          </a:gsLst>
          <a:lin ang="74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2790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1012378" y="1018447"/>
            <a:ext cx="22356863" cy="11679106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xfrm>
            <a:off x="23065561" y="13060030"/>
            <a:ext cx="303531" cy="342901"/>
          </a:xfrm>
          <a:prstGeom prst="rect">
            <a:avLst/>
          </a:prstGeom>
        </p:spPr>
        <p:txBody>
          <a:bodyPr lIns="0" tIns="0" rIns="0" bIns="0"/>
          <a:lstStyle>
            <a:lvl1pPr algn="r" defTabSz="457200">
              <a:defRPr sz="2000" spc="59">
                <a:solidFill>
                  <a:srgbClr val="EC662B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Title Text"/>
          <p:cNvSpPr>
            <a:spLocks noGrp="1"/>
          </p:cNvSpPr>
          <p:nvPr>
            <p:ph type="title"/>
          </p:nvPr>
        </p:nvSpPr>
        <p:spPr>
          <a:xfrm>
            <a:off x="1014908" y="1018447"/>
            <a:ext cx="22354184" cy="152466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spcBef>
                <a:spcPts val="0"/>
              </a:spcBef>
              <a:defRPr sz="5600">
                <a:solidFill>
                  <a:srgbClr val="A6AAA9"/>
                </a:solidFill>
                <a:latin typeface="TT Firs Bold"/>
                <a:ea typeface="TT Firs Bold"/>
                <a:cs typeface="TT Firs Bold"/>
                <a:sym typeface="TT Firs Bol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138028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xfrm>
            <a:off x="20680335" y="13083180"/>
            <a:ext cx="303531" cy="342901"/>
          </a:xfrm>
          <a:prstGeom prst="rect">
            <a:avLst/>
          </a:prstGeom>
        </p:spPr>
        <p:txBody>
          <a:bodyPr lIns="0" tIns="0" rIns="0" bIns="0"/>
          <a:lstStyle>
            <a:lvl1pPr algn="r" defTabSz="457200">
              <a:defRPr sz="2000" spc="59">
                <a:solidFill>
                  <a:srgbClr val="EC662B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7" name="Faktion services and case overviews"/>
          <p:cNvSpPr txBox="1"/>
          <p:nvPr/>
        </p:nvSpPr>
        <p:spPr>
          <a:xfrm>
            <a:off x="1014908" y="13077594"/>
            <a:ext cx="2351606" cy="3077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lnSpc>
                <a:spcPct val="100000"/>
              </a:lnSpc>
              <a:defRPr>
                <a:solidFill>
                  <a:srgbClr val="A6AAA9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lvl1pPr>
          </a:lstStyle>
          <a:p>
            <a:pPr>
              <a:defRPr>
                <a:solidFill>
                  <a:srgbClr val="404040"/>
                </a:solidFill>
                <a:latin typeface="TT Firs Medium"/>
                <a:ea typeface="TT Firs Medium"/>
                <a:cs typeface="TT Firs Medium"/>
                <a:sym typeface="TT Firs Medium"/>
              </a:defRPr>
            </a:pPr>
            <a:r>
              <a:rPr dirty="0">
                <a:solidFill>
                  <a:srgbClr val="A6AAA9"/>
                </a:solidFill>
                <a:latin typeface="TT Firs Extrabold"/>
                <a:ea typeface="TT Firs Extrabold"/>
                <a:cs typeface="TT Firs Extrabold"/>
                <a:sym typeface="TT Firs Extrabold"/>
              </a:rPr>
              <a:t>Faktion </a:t>
            </a:r>
            <a:r>
              <a:rPr lang="en-US" dirty="0">
                <a:solidFill>
                  <a:srgbClr val="A6AAA9"/>
                </a:solidFill>
                <a:latin typeface="TT Firs Extrabold"/>
                <a:ea typeface="TT Firs Extrabold"/>
                <a:cs typeface="TT Firs Extrabold"/>
                <a:sym typeface="TT Firs Extrabold"/>
              </a:rPr>
              <a:t>confidential</a:t>
            </a:r>
            <a:endParaRPr dirty="0">
              <a:solidFill>
                <a:srgbClr val="A6AAA9"/>
              </a:solidFill>
              <a:latin typeface="TT Firs Extrabold"/>
              <a:ea typeface="TT Firs Extrabold"/>
              <a:cs typeface="TT Firs Extrabold"/>
              <a:sym typeface="TT Firs Extrabold"/>
            </a:endParaRPr>
          </a:p>
        </p:txBody>
      </p:sp>
      <p:sp>
        <p:nvSpPr>
          <p:cNvPr id="28" name="Title Text"/>
          <p:cNvSpPr>
            <a:spLocks noGrp="1"/>
          </p:cNvSpPr>
          <p:nvPr>
            <p:ph type="title"/>
          </p:nvPr>
        </p:nvSpPr>
        <p:spPr>
          <a:xfrm>
            <a:off x="1014908" y="1018447"/>
            <a:ext cx="22354184" cy="152466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spcBef>
                <a:spcPts val="0"/>
              </a:spcBef>
              <a:defRPr sz="5600">
                <a:solidFill>
                  <a:srgbClr val="A6AAA9"/>
                </a:solidFill>
                <a:latin typeface="TT Firs Bold"/>
                <a:ea typeface="TT Firs Bold"/>
                <a:cs typeface="TT Firs Bold"/>
                <a:sym typeface="TT Firs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5" y="13008592"/>
            <a:ext cx="257525" cy="394339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Afbeelding 3">
            <a:extLst>
              <a:ext uri="{FF2B5EF4-FFF2-40B4-BE49-F238E27FC236}">
                <a16:creationId xmlns:a16="http://schemas.microsoft.com/office/drawing/2014/main" id="{4DB348D5-2F55-8B4E-81C5-678A869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006" y="11878156"/>
            <a:ext cx="1817049" cy="163879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 1">
    <p:bg>
      <p:bgPr>
        <a:solidFill>
          <a:srgbClr val="535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>
            <a:spLocks noGrp="1"/>
          </p:cNvSpPr>
          <p:nvPr>
            <p:ph type="sldNum" sz="quarter" idx="2"/>
          </p:nvPr>
        </p:nvSpPr>
        <p:spPr>
          <a:xfrm>
            <a:off x="23065561" y="13060030"/>
            <a:ext cx="303531" cy="342901"/>
          </a:xfrm>
          <a:prstGeom prst="rect">
            <a:avLst/>
          </a:prstGeom>
        </p:spPr>
        <p:txBody>
          <a:bodyPr lIns="0" tIns="0" rIns="0" bIns="0"/>
          <a:lstStyle>
            <a:lvl1pPr algn="r" defTabSz="457200">
              <a:defRPr sz="2000" spc="59">
                <a:solidFill>
                  <a:srgbClr val="FFFFFF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y">
    <p:bg>
      <p:bgPr>
        <a:gradFill flip="none" rotWithShape="1">
          <a:gsLst>
            <a:gs pos="0">
              <a:srgbClr val="FCFCFC"/>
            </a:gs>
            <a:gs pos="100000">
              <a:srgbClr val="DEDEDE"/>
            </a:gs>
          </a:gsLst>
          <a:lin ang="74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Grey">
    <p:bg>
      <p:bgPr>
        <a:gradFill flip="none" rotWithShape="1">
          <a:gsLst>
            <a:gs pos="0">
              <a:srgbClr val="3F3F3F"/>
            </a:gs>
            <a:gs pos="100000">
              <a:srgbClr val="0C0C0C"/>
            </a:gs>
          </a:gsLst>
          <a:lin ang="7499999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7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0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3">
              <a:srgbClr val="6D0F00"/>
            </a:gs>
            <a:gs pos="40793">
              <a:srgbClr val="D52408"/>
            </a:gs>
            <a:gs pos="60573">
              <a:srgbClr val="F02000"/>
            </a:gs>
            <a:gs pos="79049">
              <a:srgbClr val="D52408"/>
            </a:gs>
            <a:gs pos="100000">
              <a:srgbClr val="981400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1689099" y="952499"/>
            <a:ext cx="21005801" cy="2286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1689099" y="3238499"/>
            <a:ext cx="21005801" cy="92075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3175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33375" marR="0" indent="-333375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00000"/>
        <a:buFont typeface="Calibri"/>
        <a:buChar char="»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1pPr>
      <a:lvl2pPr marL="5855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2pPr>
      <a:lvl3pPr marL="7252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3pPr>
      <a:lvl4pPr marL="8649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4pPr>
      <a:lvl5pPr marL="10046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5pPr>
      <a:lvl6pPr marL="11443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6pPr>
      <a:lvl7pPr marL="12840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7pPr>
      <a:lvl8pPr marL="14237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8pPr>
      <a:lvl9pPr marL="1563460" marR="0" indent="-30616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 typeface="Calibri"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TT Firs Medium"/>
          <a:ea typeface="TT Firs Medium"/>
          <a:cs typeface="TT Firs Medium"/>
          <a:sym typeface="TT Firs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F3E0D-37F1-D244-9625-61172ECF8A4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pener-wolf2.jpg" descr="opener-wol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89" name="Group"/>
          <p:cNvGrpSpPr/>
          <p:nvPr/>
        </p:nvGrpSpPr>
        <p:grpSpPr>
          <a:xfrm>
            <a:off x="6370291" y="4244523"/>
            <a:ext cx="17398407" cy="3950977"/>
            <a:chOff x="-4622455" y="-695776"/>
            <a:chExt cx="17398407" cy="3950974"/>
          </a:xfrm>
        </p:grpSpPr>
        <p:sp>
          <p:nvSpPr>
            <p:cNvPr id="87" name="FAKTION"/>
            <p:cNvSpPr txBox="1"/>
            <p:nvPr/>
          </p:nvSpPr>
          <p:spPr>
            <a:xfrm>
              <a:off x="-4622455" y="694499"/>
              <a:ext cx="17068455" cy="256069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 defTabSz="825500">
                <a:lnSpc>
                  <a:spcPct val="60000"/>
                </a:lnSpc>
                <a:defRPr sz="22000" spc="-660">
                  <a:solidFill>
                    <a:srgbClr val="FFFFFF"/>
                  </a:solidFill>
                  <a:latin typeface="TT Firs Black"/>
                  <a:ea typeface="TT Firs Black"/>
                  <a:cs typeface="TT Firs Black"/>
                  <a:sym typeface="TT Firs Black"/>
                </a:defRPr>
              </a:lvl1pPr>
            </a:lstStyle>
            <a:p>
              <a:r>
                <a:rPr lang="en-US" sz="12800" dirty="0"/>
                <a:t>Using NLP for detecting </a:t>
              </a:r>
            </a:p>
            <a:p>
              <a:r>
                <a:rPr lang="en-US" sz="12800" dirty="0"/>
                <a:t>early-onset Alzheimer’s</a:t>
              </a:r>
              <a:endParaRPr sz="12800" dirty="0"/>
            </a:p>
          </p:txBody>
        </p:sp>
        <p:sp>
          <p:nvSpPr>
            <p:cNvPr id="88" name="presenting"/>
            <p:cNvSpPr txBox="1"/>
            <p:nvPr/>
          </p:nvSpPr>
          <p:spPr>
            <a:xfrm>
              <a:off x="8934195" y="-695776"/>
              <a:ext cx="3841757" cy="86177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825500">
                <a:lnSpc>
                  <a:spcPct val="100000"/>
                </a:lnSpc>
                <a:defRPr sz="5600" spc="112">
                  <a:solidFill>
                    <a:srgbClr val="FFFFFF"/>
                  </a:solidFill>
                </a:defRPr>
              </a:lvl1pPr>
            </a:lstStyle>
            <a:p>
              <a:r>
                <a:rPr lang="en-US" dirty="0"/>
                <a:t>Case Study</a:t>
              </a:r>
              <a:endParaRPr dirty="0"/>
            </a:p>
          </p:txBody>
        </p:sp>
      </p:grpSp>
      <p:pic>
        <p:nvPicPr>
          <p:cNvPr id="90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0905" y="10685981"/>
            <a:ext cx="665689" cy="1019384"/>
          </a:xfrm>
          <a:prstGeom prst="rect">
            <a:avLst/>
          </a:prstGeom>
          <a:ln w="3175">
            <a:miter lim="400000"/>
          </a:ln>
        </p:spPr>
      </p:pic>
      <p:sp>
        <p:nvSpPr>
          <p:cNvPr id="91" name="Faktion – company presentation…"/>
          <p:cNvSpPr txBox="1"/>
          <p:nvPr/>
        </p:nvSpPr>
        <p:spPr>
          <a:xfrm>
            <a:off x="15739183" y="10777842"/>
            <a:ext cx="3209212" cy="8115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2200">
                <a:solidFill>
                  <a:srgbClr val="FFFFFF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dirty="0"/>
              <a:t>Faktion </a:t>
            </a:r>
            <a:r>
              <a:rPr lang="en-US" dirty="0"/>
              <a:t>pro-bono project</a:t>
            </a:r>
            <a:endParaRPr dirty="0"/>
          </a:p>
          <a:p>
            <a:pPr algn="l">
              <a:spcBef>
                <a:spcPts val="400"/>
              </a:spcBef>
              <a:defRPr i="1">
                <a:solidFill>
                  <a:srgbClr val="FFFFFF"/>
                </a:solidFill>
              </a:defRPr>
            </a:pPr>
            <a:r>
              <a:rPr lang="en-US" dirty="0"/>
              <a:t>Jos Polfliet, VP of Applied AI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53326F4-058A-6B45-A28E-2B686ED7FA78}"/>
              </a:ext>
            </a:extLst>
          </p:cNvPr>
          <p:cNvSpPr/>
          <p:nvPr/>
        </p:nvSpPr>
        <p:spPr>
          <a:xfrm>
            <a:off x="54675" y="3039159"/>
            <a:ext cx="8875775" cy="7839426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D91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TT Firs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34B2A-ECC3-3B4C-8ED7-E59BCADB509E}"/>
              </a:ext>
            </a:extLst>
          </p:cNvPr>
          <p:cNvSpPr txBox="1"/>
          <p:nvPr/>
        </p:nvSpPr>
        <p:spPr>
          <a:xfrm>
            <a:off x="697833" y="599244"/>
            <a:ext cx="2438399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TT Firs Bold"/>
                <a:sym typeface="TT Firs Bold"/>
              </a:rPr>
              <a:t>Next steps?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BAC4A-9D99-A94F-93DF-04EAFB3DBD56}"/>
              </a:ext>
            </a:extLst>
          </p:cNvPr>
          <p:cNvSpPr txBox="1"/>
          <p:nvPr/>
        </p:nvSpPr>
        <p:spPr>
          <a:xfrm>
            <a:off x="-2" y="1957210"/>
            <a:ext cx="24384000" cy="570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Google speech stack vs. Faktion NLP / ASR with the purpose of transcribing spoken, Flemish sentences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FE2FFE-82C9-D743-BDF0-2D9E46F0D16F}"/>
              </a:ext>
            </a:extLst>
          </p:cNvPr>
          <p:cNvSpPr/>
          <p:nvPr/>
        </p:nvSpPr>
        <p:spPr>
          <a:xfrm>
            <a:off x="9168384" y="3048003"/>
            <a:ext cx="15160941" cy="7839426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D91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TT Firs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783C4-1A58-1F4F-87CC-596ABE00B168}"/>
              </a:ext>
            </a:extLst>
          </p:cNvPr>
          <p:cNvSpPr txBox="1"/>
          <p:nvPr/>
        </p:nvSpPr>
        <p:spPr>
          <a:xfrm>
            <a:off x="18166080" y="5715998"/>
            <a:ext cx="5510784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het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woord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betonstop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wordt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tegenwoordig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vrijdag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gebruikt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waar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we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heen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zijn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is van de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vergadering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in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Vlaanderen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we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starten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in 76 300% 88 A5 2009 half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verwachten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2016 20%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verhard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T Firs Light" panose="02000803020000020003" pitchFamily="2" charset="77"/>
              <a:sym typeface="TT Firs Bold"/>
            </a:endParaRPr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A44F467-F28F-574C-8470-CF9954ED91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498" y="3758674"/>
            <a:ext cx="1615948" cy="1615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DC81BC-BDDD-7744-A4D7-9D53E95A31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4012" y="3855720"/>
            <a:ext cx="1615948" cy="16159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E60F2E-5A15-AD49-AB44-24C3DAE4E074}"/>
              </a:ext>
            </a:extLst>
          </p:cNvPr>
          <p:cNvSpPr txBox="1"/>
          <p:nvPr/>
        </p:nvSpPr>
        <p:spPr>
          <a:xfrm>
            <a:off x="9857043" y="5871225"/>
            <a:ext cx="6969886" cy="420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het heel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goed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bekeken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stop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wordt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tegenwoordig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vrijdag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gebruikt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wel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heel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fijn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eerst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meer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willen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zijn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van de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vergadering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vlaanderen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we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starten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vijfenveertig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weer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nog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procent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88 fan half 2000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nemen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af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werd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het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eten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 van 26% van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T Firs Light" panose="02000803020000020003" pitchFamily="2" charset="77"/>
                <a:sym typeface="TT Firs Bold"/>
              </a:rPr>
              <a:t>harte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T Firs Light" panose="02000803020000020003" pitchFamily="2" charset="77"/>
              <a:sym typeface="TT Firs Bold"/>
            </a:endParaRPr>
          </a:p>
        </p:txBody>
      </p:sp>
      <p:pic>
        <p:nvPicPr>
          <p:cNvPr id="22" name="Online Media 21" descr="betonstop-video-shortened">
            <a:hlinkClick r:id="" action="ppaction://media"/>
            <a:extLst>
              <a:ext uri="{FF2B5EF4-FFF2-40B4-BE49-F238E27FC236}">
                <a16:creationId xmlns:a16="http://schemas.microsoft.com/office/drawing/2014/main" id="{ECF5FFE2-1919-D948-A2D9-5AF3845B2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5693" y="5837918"/>
            <a:ext cx="8486990" cy="47739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555971-F489-6F41-B5DF-77977C3A88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480" y="3765928"/>
            <a:ext cx="1608696" cy="16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31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FF6-79F5-8049-A963-EDD811DA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8" y="1886185"/>
            <a:ext cx="22354184" cy="1524662"/>
          </a:xfrm>
        </p:spPr>
        <p:txBody>
          <a:bodyPr/>
          <a:lstStyle/>
          <a:p>
            <a:pPr algn="ctr"/>
            <a:r>
              <a:rPr lang="en-US" dirty="0"/>
              <a:t>GET INVOLVED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0E8F5-65D0-1748-B878-D3DD01A70B47}"/>
              </a:ext>
            </a:extLst>
          </p:cNvPr>
          <p:cNvSpPr txBox="1"/>
          <p:nvPr/>
        </p:nvSpPr>
        <p:spPr>
          <a:xfrm>
            <a:off x="3181167" y="5740712"/>
            <a:ext cx="7251306" cy="46535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R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6000" b="1" dirty="0">
                <a:solidFill>
                  <a:srgbClr val="D54E35"/>
                </a:solidFill>
                <a:latin typeface="TT Firs Neue" panose="02000503030000020004" pitchFamily="2" charset="77"/>
              </a:rPr>
              <a:t>FUNDING</a:t>
            </a:r>
            <a:r>
              <a:rPr lang="en-US" sz="4800" dirty="0"/>
              <a:t> </a:t>
            </a:r>
          </a:p>
          <a:p>
            <a:pPr marR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dirty="0"/>
              <a:t>is a severe issue</a:t>
            </a:r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600" dirty="0"/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23041-A8D4-314B-9394-0F6ABF185B42}"/>
              </a:ext>
            </a:extLst>
          </p:cNvPr>
          <p:cNvSpPr txBox="1"/>
          <p:nvPr/>
        </p:nvSpPr>
        <p:spPr>
          <a:xfrm>
            <a:off x="13535889" y="5736558"/>
            <a:ext cx="8082579" cy="465358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R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6000" b="1" dirty="0">
                <a:solidFill>
                  <a:srgbClr val="D54E35"/>
                </a:solidFill>
                <a:latin typeface="TT Firs Neue" panose="02000503030000020004" pitchFamily="2" charset="77"/>
              </a:rPr>
              <a:t>DATA AVAILABILITY </a:t>
            </a:r>
          </a:p>
          <a:p>
            <a:pPr marR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800" dirty="0"/>
              <a:t>is a severe issue</a:t>
            </a:r>
            <a:endParaRPr lang="en-US" sz="3600" dirty="0"/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600" dirty="0"/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</p:spTree>
    <p:extLst>
      <p:ext uri="{BB962C8B-B14F-4D97-AF65-F5344CB8AC3E}">
        <p14:creationId xmlns:p14="http://schemas.microsoft.com/office/powerpoint/2010/main" val="2980208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CURIOUS ?"/>
          <p:cNvSpPr txBox="1"/>
          <p:nvPr/>
        </p:nvSpPr>
        <p:spPr>
          <a:xfrm>
            <a:off x="-682509" y="3881073"/>
            <a:ext cx="25066510" cy="57531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ct val="100000"/>
              </a:lnSpc>
              <a:defRPr sz="34000" cap="all">
                <a:solidFill>
                  <a:srgbClr val="FFFFFF"/>
                </a:solidFill>
                <a:latin typeface="TT Firs Black"/>
                <a:ea typeface="TT Firs Black"/>
                <a:cs typeface="TT Firs Black"/>
                <a:sym typeface="TT Firs Black"/>
              </a:defRPr>
            </a:lvl1pPr>
          </a:lstStyle>
          <a:p>
            <a:r>
              <a:t>CURIOUS ?</a:t>
            </a:r>
          </a:p>
        </p:txBody>
      </p:sp>
      <p:sp>
        <p:nvSpPr>
          <p:cNvPr id="1418" name="This is only top of the iceberg. Are you getting more"/>
          <p:cNvSpPr txBox="1"/>
          <p:nvPr/>
        </p:nvSpPr>
        <p:spPr>
          <a:xfrm>
            <a:off x="2960489" y="2166573"/>
            <a:ext cx="20554455" cy="28473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90000"/>
              </a:lnSpc>
              <a:defRPr sz="8900" cap="all" spc="178">
                <a:solidFill>
                  <a:srgbClr val="FFFFFF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lvl1pPr>
          </a:lstStyle>
          <a:p>
            <a:r>
              <a:t>This is only top of the iceberg. Are you getting more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LIENT SUCCESS STORIES"/>
          <p:cNvSpPr txBox="1"/>
          <p:nvPr/>
        </p:nvSpPr>
        <p:spPr>
          <a:xfrm>
            <a:off x="901700" y="293405"/>
            <a:ext cx="23318293" cy="40640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60000"/>
              </a:lnSpc>
              <a:defRPr sz="15000" cap="all">
                <a:solidFill>
                  <a:srgbClr val="DCDEE0"/>
                </a:solidFill>
                <a:latin typeface="TT Firs Black"/>
                <a:ea typeface="TT Firs Black"/>
                <a:cs typeface="TT Firs Black"/>
                <a:sym typeface="TT Firs Black"/>
              </a:defRPr>
            </a:lvl1pPr>
          </a:lstStyle>
          <a:p>
            <a:r>
              <a:t>CLIENT SUCCESS STORIES</a:t>
            </a:r>
          </a:p>
        </p:txBody>
      </p:sp>
      <p:sp>
        <p:nvSpPr>
          <p:cNvPr id="436" name="Slide Number"/>
          <p:cNvSpPr>
            <a:spLocks noGrp="1"/>
          </p:cNvSpPr>
          <p:nvPr>
            <p:ph type="sldNum" sz="quarter" idx="2"/>
          </p:nvPr>
        </p:nvSpPr>
        <p:spPr>
          <a:xfrm>
            <a:off x="23023651" y="13060030"/>
            <a:ext cx="34544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37" name="Automated Document Processing by Faktion"/>
          <p:cNvSpPr txBox="1"/>
          <p:nvPr/>
        </p:nvSpPr>
        <p:spPr>
          <a:xfrm>
            <a:off x="2284908" y="13060030"/>
            <a:ext cx="4786631" cy="342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lnSpc>
                <a:spcPct val="100000"/>
              </a:lnSpc>
              <a:defRPr>
                <a:solidFill>
                  <a:srgbClr val="A6AAA9"/>
                </a:solidFill>
                <a:latin typeface="TT Firs Regular"/>
                <a:ea typeface="TT Firs Regular"/>
                <a:cs typeface="TT Firs Regular"/>
                <a:sym typeface="TT Firs Regular"/>
              </a:defRPr>
            </a:lvl1pPr>
          </a:lstStyle>
          <a:p>
            <a:pPr>
              <a:defRPr>
                <a:solidFill>
                  <a:srgbClr val="404040"/>
                </a:solidFill>
              </a:defRPr>
            </a:pPr>
            <a:r>
              <a:rPr>
                <a:solidFill>
                  <a:srgbClr val="A6AAA9"/>
                </a:solidFill>
              </a:rPr>
              <a:t>Automated Document Processing by Faktion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08" y="13014472"/>
            <a:ext cx="1106518" cy="434016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442" y="4068073"/>
            <a:ext cx="4466672" cy="983889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980" y="4163547"/>
            <a:ext cx="3715479" cy="792942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665" y="9206746"/>
            <a:ext cx="4528060" cy="735572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5868" y="3808062"/>
            <a:ext cx="3394676" cy="1148427"/>
          </a:xfrm>
          <a:prstGeom prst="rect">
            <a:avLst/>
          </a:prstGeom>
          <a:ln w="3175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3458" y="8824357"/>
            <a:ext cx="4315045" cy="1215016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2233" y="8758835"/>
            <a:ext cx="1449803" cy="1449817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2236" y="6499842"/>
            <a:ext cx="2739043" cy="1014201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Image" descr="Image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24" y="3999463"/>
            <a:ext cx="3715478" cy="1121110"/>
          </a:xfrm>
          <a:prstGeom prst="rect">
            <a:avLst/>
          </a:prstGeom>
          <a:ln w="3175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3583" y="6016015"/>
            <a:ext cx="1981855" cy="1981854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1080" y="3833204"/>
            <a:ext cx="1731526" cy="1453627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894" y="6149496"/>
            <a:ext cx="2898408" cy="1714892"/>
          </a:xfrm>
          <a:prstGeom prst="rect">
            <a:avLst/>
          </a:prstGeom>
          <a:ln w="3175">
            <a:miter lim="400000"/>
          </a:ln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306" y="10865860"/>
            <a:ext cx="2700251" cy="1121110"/>
          </a:xfrm>
          <a:prstGeom prst="rect">
            <a:avLst/>
          </a:prstGeom>
          <a:ln w="3175">
            <a:miter lim="400000"/>
          </a:ln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8080" y="6601590"/>
            <a:ext cx="3796408" cy="810705"/>
          </a:xfrm>
          <a:prstGeom prst="rect">
            <a:avLst/>
          </a:prstGeom>
          <a:ln w="3175">
            <a:miter lim="400000"/>
          </a:ln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08" y="6610471"/>
            <a:ext cx="3071246" cy="792942"/>
          </a:xfrm>
          <a:prstGeom prst="rect">
            <a:avLst/>
          </a:prstGeom>
          <a:ln w="3175">
            <a:miter lim="400000"/>
          </a:ln>
        </p:spPr>
      </p:pic>
      <p:pic>
        <p:nvPicPr>
          <p:cNvPr id="453" name="Image" descr="Image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668" y="6302131"/>
            <a:ext cx="2128791" cy="1409622"/>
          </a:xfrm>
          <a:prstGeom prst="rect">
            <a:avLst/>
          </a:prstGeom>
          <a:ln w="3175"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457" y="10964176"/>
            <a:ext cx="4650959" cy="924479"/>
          </a:xfrm>
          <a:prstGeom prst="rect">
            <a:avLst/>
          </a:prstGeom>
          <a:ln w="3175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805" y="11133186"/>
            <a:ext cx="3845528" cy="586459"/>
          </a:xfrm>
          <a:prstGeom prst="rect">
            <a:avLst/>
          </a:prstGeom>
          <a:ln w="3175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573" y="8727054"/>
            <a:ext cx="4004892" cy="1409623"/>
          </a:xfrm>
          <a:prstGeom prst="rect">
            <a:avLst/>
          </a:prstGeom>
          <a:ln w="3175">
            <a:miter lim="400000"/>
          </a:ln>
        </p:spPr>
      </p:pic>
      <p:pic>
        <p:nvPicPr>
          <p:cNvPr id="457" name="Image" descr="Image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414" y="10701508"/>
            <a:ext cx="4009076" cy="1449816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57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  <p:bldP spid="440" grpId="0" animBg="1" advAuto="0"/>
      <p:bldP spid="441" grpId="0" animBg="1" advAuto="0"/>
      <p:bldP spid="442" grpId="0" animBg="1" advAuto="0"/>
      <p:bldP spid="443" grpId="0" animBg="1" advAuto="0"/>
      <p:bldP spid="444" grpId="0" animBg="1" advAuto="0"/>
      <p:bldP spid="445" grpId="0" animBg="1" advAuto="0"/>
      <p:bldP spid="446" grpId="0" animBg="1" advAuto="0"/>
      <p:bldP spid="447" grpId="0" animBg="1" advAuto="0"/>
      <p:bldP spid="448" grpId="0" animBg="1" advAuto="0"/>
      <p:bldP spid="449" grpId="0" animBg="1" advAuto="0"/>
      <p:bldP spid="450" grpId="0" animBg="1" advAuto="0"/>
      <p:bldP spid="451" grpId="0" animBg="1" advAuto="0"/>
      <p:bldP spid="452" grpId="0" animBg="1" advAuto="0"/>
      <p:bldP spid="453" grpId="0" animBg="1" advAuto="0"/>
      <p:bldP spid="454" grpId="0" animBg="1" advAuto="0"/>
      <p:bldP spid="455" grpId="0" animBg="1" advAuto="0"/>
      <p:bldP spid="456" grpId="0" animBg="1" advAuto="0"/>
      <p:bldP spid="45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Rectangle"/>
          <p:cNvSpPr/>
          <p:nvPr/>
        </p:nvSpPr>
        <p:spPr>
          <a:xfrm>
            <a:off x="1386709" y="-1"/>
            <a:ext cx="2072207" cy="13716001"/>
          </a:xfrm>
          <a:prstGeom prst="rect">
            <a:avLst/>
          </a:prstGeom>
          <a:solidFill>
            <a:srgbClr val="000000">
              <a:alpha val="5536"/>
            </a:srgb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35" name="Rectangle"/>
          <p:cNvSpPr/>
          <p:nvPr/>
        </p:nvSpPr>
        <p:spPr>
          <a:xfrm>
            <a:off x="2463800" y="-1"/>
            <a:ext cx="15341537" cy="13716001"/>
          </a:xfrm>
          <a:prstGeom prst="rect">
            <a:avLst/>
          </a:prstGeom>
          <a:solidFill>
            <a:srgbClr val="000000">
              <a:alpha val="3089"/>
            </a:srgb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36" name="Rectangle"/>
          <p:cNvSpPr/>
          <p:nvPr/>
        </p:nvSpPr>
        <p:spPr>
          <a:xfrm>
            <a:off x="-1" y="-1"/>
            <a:ext cx="758087" cy="13716001"/>
          </a:xfrm>
          <a:prstGeom prst="rect">
            <a:avLst/>
          </a:prstGeom>
          <a:solidFill>
            <a:srgbClr val="000000">
              <a:alpha val="54000"/>
            </a:srgb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37" name="Rectangle"/>
          <p:cNvSpPr/>
          <p:nvPr/>
        </p:nvSpPr>
        <p:spPr>
          <a:xfrm>
            <a:off x="1045633" y="-1"/>
            <a:ext cx="105624" cy="13716001"/>
          </a:xfrm>
          <a:prstGeom prst="rect">
            <a:avLst/>
          </a:prstGeom>
          <a:solidFill>
            <a:srgbClr val="000000">
              <a:alpha val="14668"/>
            </a:srgb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38" name="Rectangle"/>
          <p:cNvSpPr/>
          <p:nvPr/>
        </p:nvSpPr>
        <p:spPr>
          <a:xfrm>
            <a:off x="890852" y="-1"/>
            <a:ext cx="26249" cy="13716001"/>
          </a:xfrm>
          <a:prstGeom prst="rect">
            <a:avLst/>
          </a:prstGeom>
          <a:solidFill>
            <a:srgbClr val="000000">
              <a:alpha val="54862"/>
            </a:srgbClr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439" name="THANK…"/>
          <p:cNvSpPr txBox="1"/>
          <p:nvPr/>
        </p:nvSpPr>
        <p:spPr>
          <a:xfrm>
            <a:off x="1216289" y="2111064"/>
            <a:ext cx="12263121" cy="70104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5500">
              <a:lnSpc>
                <a:spcPct val="60000"/>
              </a:lnSpc>
              <a:defRPr sz="26000" spc="-780">
                <a:solidFill>
                  <a:srgbClr val="000000"/>
                </a:solidFill>
                <a:latin typeface="TT Firs Black"/>
                <a:ea typeface="TT Firs Black"/>
                <a:cs typeface="TT Firs Black"/>
                <a:sym typeface="TT Firs Black"/>
              </a:defRPr>
            </a:pPr>
            <a:r>
              <a:t>THANK</a:t>
            </a:r>
          </a:p>
          <a:p>
            <a:pPr algn="l" defTabSz="825500">
              <a:lnSpc>
                <a:spcPct val="60000"/>
              </a:lnSpc>
              <a:defRPr sz="26000" spc="-780">
                <a:solidFill>
                  <a:srgbClr val="000000"/>
                </a:solidFill>
                <a:latin typeface="TT Firs Black"/>
                <a:ea typeface="TT Firs Black"/>
                <a:cs typeface="TT Firs Black"/>
                <a:sym typeface="TT Firs Black"/>
              </a:defRPr>
            </a:pPr>
            <a:r>
              <a:t>YOU</a:t>
            </a:r>
          </a:p>
        </p:txBody>
      </p:sp>
      <p:sp>
        <p:nvSpPr>
          <p:cNvPr id="1440" name="FAKTION…"/>
          <p:cNvSpPr txBox="1"/>
          <p:nvPr/>
        </p:nvSpPr>
        <p:spPr>
          <a:xfrm>
            <a:off x="3603986" y="10459198"/>
            <a:ext cx="3161539" cy="1092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 defTabSz="825500">
              <a:lnSpc>
                <a:spcPct val="100000"/>
              </a:lnSpc>
              <a:defRPr sz="3600">
                <a:solidFill>
                  <a:srgbClr val="FFFFFF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t>FAKTION</a:t>
            </a:r>
          </a:p>
          <a:p>
            <a:pPr algn="l" defTabSz="825500">
              <a:lnSpc>
                <a:spcPct val="100000"/>
              </a:lnSpc>
              <a:defRPr sz="2800" spc="84">
                <a:solidFill>
                  <a:srgbClr val="FFFFFF"/>
                </a:solidFill>
                <a:latin typeface="TT Firs Medium"/>
                <a:ea typeface="TT Firs Medium"/>
                <a:cs typeface="TT Firs Medium"/>
                <a:sym typeface="TT Firs Medium"/>
              </a:defRPr>
            </a:pPr>
            <a:r>
              <a:t>JANUARY 28, 2019</a:t>
            </a:r>
          </a:p>
        </p:txBody>
      </p:sp>
      <p:pic>
        <p:nvPicPr>
          <p:cNvPr id="144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428" y="10260232"/>
            <a:ext cx="973060" cy="1490133"/>
          </a:xfrm>
          <a:prstGeom prst="rect">
            <a:avLst/>
          </a:prstGeom>
          <a:ln w="3175">
            <a:miter lim="400000"/>
          </a:ln>
          <a:effectLst>
            <a:outerShdw blurRad="508000" dist="1016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We build…"/>
          <p:cNvSpPr txBox="1"/>
          <p:nvPr/>
        </p:nvSpPr>
        <p:spPr>
          <a:xfrm>
            <a:off x="1167308" y="3420708"/>
            <a:ext cx="13365838" cy="4985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80000"/>
              </a:lnSpc>
              <a:defRPr sz="9600" cap="all"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sz="8000" dirty="0"/>
              <a:t>We build</a:t>
            </a:r>
          </a:p>
          <a:p>
            <a:pPr algn="l">
              <a:lnSpc>
                <a:spcPct val="80000"/>
              </a:lnSpc>
              <a:defRPr sz="9600" cap="all">
                <a:solidFill>
                  <a:srgbClr val="D54E35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sz="8000" dirty="0"/>
              <a:t>Deep Learning,</a:t>
            </a:r>
          </a:p>
          <a:p>
            <a:pPr algn="l">
              <a:lnSpc>
                <a:spcPct val="80000"/>
              </a:lnSpc>
              <a:defRPr sz="9600" cap="all">
                <a:solidFill>
                  <a:srgbClr val="D54E35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sz="8000" dirty="0"/>
              <a:t>Machine Learning and</a:t>
            </a:r>
          </a:p>
          <a:p>
            <a:pPr algn="l">
              <a:lnSpc>
                <a:spcPct val="80000"/>
              </a:lnSpc>
              <a:defRPr sz="9600" cap="all">
                <a:solidFill>
                  <a:srgbClr val="D54E35"/>
                </a:solidFill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sz="8000" dirty="0"/>
              <a:t>Artificial Intelligence</a:t>
            </a:r>
          </a:p>
          <a:p>
            <a:pPr algn="l">
              <a:lnSpc>
                <a:spcPct val="80000"/>
              </a:lnSpc>
              <a:defRPr sz="9600" cap="all">
                <a:latin typeface="TT Firs Extrabold"/>
                <a:ea typeface="TT Firs Extrabold"/>
                <a:cs typeface="TT Firs Extrabold"/>
                <a:sym typeface="TT Firs Extrabold"/>
              </a:defRPr>
            </a:pPr>
            <a:r>
              <a:rPr sz="8000" dirty="0"/>
              <a:t>solutions</a:t>
            </a:r>
          </a:p>
        </p:txBody>
      </p:sp>
      <p:sp>
        <p:nvSpPr>
          <p:cNvPr id="94" name="Slide Number"/>
          <p:cNvSpPr>
            <a:spLocks noGrp="1"/>
          </p:cNvSpPr>
          <p:nvPr>
            <p:ph type="sldNum" sz="quarter" idx="2"/>
          </p:nvPr>
        </p:nvSpPr>
        <p:spPr>
          <a:xfrm>
            <a:off x="23190021" y="13060030"/>
            <a:ext cx="17907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5" name="FAKTION — we put thought in everything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FAKTION — we put thought in</a:t>
            </a:r>
            <a:r>
              <a:rPr lang="en-US" dirty="0"/>
              <a:t>to</a:t>
            </a:r>
            <a:r>
              <a:rPr dirty="0"/>
              <a:t> everything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8B65CC-96B0-964B-8906-298715BB7782}"/>
              </a:ext>
            </a:extLst>
          </p:cNvPr>
          <p:cNvSpPr txBox="1"/>
          <p:nvPr/>
        </p:nvSpPr>
        <p:spPr>
          <a:xfrm>
            <a:off x="15972261" y="4769880"/>
            <a:ext cx="7834913" cy="48751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TT Firs Neue" panose="02000503030000020004" pitchFamily="2" charset="77"/>
                <a:sym typeface="TT Firs Bold"/>
              </a:rPr>
              <a:t>2019 EUROPEAN </a:t>
            </a:r>
          </a:p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u="none" strike="noStrike" cap="none" spc="0" normalizeH="0" baseline="0" dirty="0">
                <a:ln>
                  <a:noFill/>
                </a:ln>
                <a:solidFill>
                  <a:srgbClr val="D54E35"/>
                </a:solidFill>
                <a:effectLst/>
                <a:uFillTx/>
                <a:latin typeface="TT Firs Neue" panose="02000503030000020004" pitchFamily="2" charset="77"/>
                <a:sym typeface="TT Firs Bold"/>
              </a:rPr>
              <a:t>CTO OF THE YEAR</a:t>
            </a:r>
          </a:p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b="1" dirty="0">
              <a:latin typeface="TT Firs Neue" panose="02000503030000020004" pitchFamily="2" charset="77"/>
            </a:endParaRPr>
          </a:p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latin typeface="TT Firs Neue" panose="02000503030000020004" pitchFamily="2" charset="77"/>
              </a:rPr>
              <a:t>2019 BELGIAN</a:t>
            </a:r>
          </a:p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rgbClr val="D54E35"/>
                </a:solidFill>
                <a:latin typeface="TT Firs Neue" panose="02000503030000020004" pitchFamily="2" charset="77"/>
              </a:rPr>
              <a:t>AI SCALE-UP OF THE YEAR</a:t>
            </a:r>
          </a:p>
          <a:p>
            <a:pPr marL="0" marR="0" indent="0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73B32-7062-E24C-94FF-974E625055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1723" y="2951197"/>
            <a:ext cx="1735990" cy="11560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38E154-BEB5-2447-BD60-FCCB6E824F66}"/>
              </a:ext>
            </a:extLst>
          </p:cNvPr>
          <p:cNvGrpSpPr>
            <a:grpSpLocks noChangeAspect="1"/>
          </p:cNvGrpSpPr>
          <p:nvPr/>
        </p:nvGrpSpPr>
        <p:grpSpPr>
          <a:xfrm>
            <a:off x="1441520" y="11096339"/>
            <a:ext cx="3452780" cy="1019357"/>
            <a:chOff x="13283218" y="1037913"/>
            <a:chExt cx="4315975" cy="1274196"/>
          </a:xfrm>
        </p:grpSpPr>
        <p:sp>
          <p:nvSpPr>
            <p:cNvPr id="22" name="Antwerp Belgium">
              <a:extLst>
                <a:ext uri="{FF2B5EF4-FFF2-40B4-BE49-F238E27FC236}">
                  <a16:creationId xmlns:a16="http://schemas.microsoft.com/office/drawing/2014/main" id="{B4F4C2BA-20C4-704F-9D7F-C269D632A7B0}"/>
                </a:ext>
              </a:extLst>
            </p:cNvPr>
            <p:cNvSpPr txBox="1"/>
            <p:nvPr/>
          </p:nvSpPr>
          <p:spPr>
            <a:xfrm>
              <a:off x="14557414" y="1044727"/>
              <a:ext cx="3041779" cy="125803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2400"/>
                </a:spcBef>
                <a:defRPr sz="2800" cap="all" spc="84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sz="3600" dirty="0">
                  <a:solidFill>
                    <a:schemeClr val="tx1"/>
                  </a:solidFill>
                </a:rPr>
                <a:t>Antwerp</a:t>
              </a:r>
              <a:br>
                <a:rPr sz="3200" dirty="0">
                  <a:solidFill>
                    <a:schemeClr val="tx1"/>
                  </a:solidFill>
                </a:rPr>
              </a:br>
              <a:r>
                <a:rPr sz="2400" dirty="0">
                  <a:solidFill>
                    <a:schemeClr val="tx1"/>
                  </a:solidFill>
                </a:rPr>
                <a:t>Belgium</a:t>
              </a:r>
            </a:p>
          </p:txBody>
        </p:sp>
        <p:pic>
          <p:nvPicPr>
            <p:cNvPr id="23" name="Picture 2" descr="Afbeeldingsresultaat voor location icon transparent background">
              <a:extLst>
                <a:ext uri="{FF2B5EF4-FFF2-40B4-BE49-F238E27FC236}">
                  <a16:creationId xmlns:a16="http://schemas.microsoft.com/office/drawing/2014/main" id="{0F8499B9-2941-6A49-8ADA-B0505132F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3218" y="1037913"/>
              <a:ext cx="1274196" cy="1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4EEF99-E44B-014A-8307-0D400CACCD2F}"/>
              </a:ext>
            </a:extLst>
          </p:cNvPr>
          <p:cNvGrpSpPr>
            <a:grpSpLocks noChangeAspect="1"/>
          </p:cNvGrpSpPr>
          <p:nvPr/>
        </p:nvGrpSpPr>
        <p:grpSpPr>
          <a:xfrm>
            <a:off x="19582335" y="11087404"/>
            <a:ext cx="2076266" cy="1019357"/>
            <a:chOff x="18643557" y="1041274"/>
            <a:chExt cx="2595335" cy="1274196"/>
          </a:xfrm>
        </p:grpSpPr>
        <p:sp>
          <p:nvSpPr>
            <p:cNvPr id="25" name="40 fte">
              <a:extLst>
                <a:ext uri="{FF2B5EF4-FFF2-40B4-BE49-F238E27FC236}">
                  <a16:creationId xmlns:a16="http://schemas.microsoft.com/office/drawing/2014/main" id="{85D822BF-6010-5342-8D6F-2EC8314921A1}"/>
                </a:ext>
              </a:extLst>
            </p:cNvPr>
            <p:cNvSpPr txBox="1"/>
            <p:nvPr/>
          </p:nvSpPr>
          <p:spPr>
            <a:xfrm>
              <a:off x="20112781" y="1193524"/>
              <a:ext cx="1126111" cy="106952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lnSpc>
                  <a:spcPct val="80000"/>
                </a:lnSpc>
                <a:defRPr sz="9600" cap="all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lang="en-US" sz="4400" dirty="0">
                  <a:solidFill>
                    <a:schemeClr val="tx1"/>
                  </a:solidFill>
                </a:rPr>
                <a:t>53*</a:t>
              </a:r>
            </a:p>
            <a:p>
              <a:pPr algn="l">
                <a:lnSpc>
                  <a:spcPct val="80000"/>
                </a:lnSpc>
                <a:defRPr sz="9600" cap="all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lang="en-US" sz="2400" dirty="0" err="1">
                  <a:solidFill>
                    <a:schemeClr val="tx1"/>
                  </a:solidFill>
                </a:rPr>
                <a:t>fte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4" descr="Afbeeldingsresultaat voor people icon transparent background">
              <a:extLst>
                <a:ext uri="{FF2B5EF4-FFF2-40B4-BE49-F238E27FC236}">
                  <a16:creationId xmlns:a16="http://schemas.microsoft.com/office/drawing/2014/main" id="{E88F89AD-B1DC-CF45-B655-7968124DA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557" y="1041274"/>
              <a:ext cx="1274196" cy="1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691A82-9979-924D-BECD-6C8BF9A5074A}"/>
              </a:ext>
            </a:extLst>
          </p:cNvPr>
          <p:cNvGrpSpPr>
            <a:grpSpLocks noChangeAspect="1"/>
          </p:cNvGrpSpPr>
          <p:nvPr/>
        </p:nvGrpSpPr>
        <p:grpSpPr>
          <a:xfrm>
            <a:off x="13383148" y="11133756"/>
            <a:ext cx="2809598" cy="948424"/>
            <a:chOff x="16448509" y="2707122"/>
            <a:chExt cx="3511998" cy="1185530"/>
          </a:xfrm>
        </p:grpSpPr>
        <p:pic>
          <p:nvPicPr>
            <p:cNvPr id="28" name="Picture 2" descr="Afbeeldingsresultaat voor euro icon">
              <a:extLst>
                <a:ext uri="{FF2B5EF4-FFF2-40B4-BE49-F238E27FC236}">
                  <a16:creationId xmlns:a16="http://schemas.microsoft.com/office/drawing/2014/main" id="{EA3974E0-6441-9D4A-8343-239BE9ADC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8509" y="2707122"/>
              <a:ext cx="1157240" cy="115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40 fte">
              <a:extLst>
                <a:ext uri="{FF2B5EF4-FFF2-40B4-BE49-F238E27FC236}">
                  <a16:creationId xmlns:a16="http://schemas.microsoft.com/office/drawing/2014/main" id="{E2AD17CE-5ED6-1E4A-85DB-12515F3E8FEA}"/>
                </a:ext>
              </a:extLst>
            </p:cNvPr>
            <p:cNvSpPr txBox="1"/>
            <p:nvPr/>
          </p:nvSpPr>
          <p:spPr>
            <a:xfrm>
              <a:off x="17778418" y="2823128"/>
              <a:ext cx="2182089" cy="106952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lnSpc>
                  <a:spcPct val="80000"/>
                </a:lnSpc>
                <a:defRPr sz="9600" cap="all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lang="en-US" sz="4400" dirty="0">
                  <a:solidFill>
                    <a:schemeClr val="tx1"/>
                  </a:solidFill>
                </a:rPr>
                <a:t>3,5m*</a:t>
              </a:r>
            </a:p>
            <a:p>
              <a:pPr algn="l">
                <a:lnSpc>
                  <a:spcPct val="80000"/>
                </a:lnSpc>
                <a:defRPr sz="9600" cap="all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lang="en-US" sz="2400" dirty="0">
                  <a:solidFill>
                    <a:schemeClr val="tx1"/>
                  </a:solidFill>
                </a:rPr>
                <a:t>Turnover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96D0C1-DE54-4A41-8678-38F394E70DF7}"/>
              </a:ext>
            </a:extLst>
          </p:cNvPr>
          <p:cNvGrpSpPr>
            <a:grpSpLocks noChangeAspect="1"/>
          </p:cNvGrpSpPr>
          <p:nvPr/>
        </p:nvGrpSpPr>
        <p:grpSpPr>
          <a:xfrm>
            <a:off x="7085152" y="11082497"/>
            <a:ext cx="3905531" cy="1019358"/>
            <a:chOff x="13283218" y="1037913"/>
            <a:chExt cx="4881913" cy="1274196"/>
          </a:xfrm>
        </p:grpSpPr>
        <p:sp>
          <p:nvSpPr>
            <p:cNvPr id="31" name="Antwerp Belgium">
              <a:extLst>
                <a:ext uri="{FF2B5EF4-FFF2-40B4-BE49-F238E27FC236}">
                  <a16:creationId xmlns:a16="http://schemas.microsoft.com/office/drawing/2014/main" id="{2F4A2156-0F4B-F347-A06B-B4DAC249A75B}"/>
                </a:ext>
              </a:extLst>
            </p:cNvPr>
            <p:cNvSpPr txBox="1"/>
            <p:nvPr/>
          </p:nvSpPr>
          <p:spPr>
            <a:xfrm>
              <a:off x="14557413" y="1044725"/>
              <a:ext cx="3607718" cy="1258035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2400"/>
                </a:spcBef>
                <a:defRPr sz="2800" cap="all" spc="84">
                  <a:latin typeface="TT Firs Extrabold"/>
                  <a:ea typeface="TT Firs Extrabold"/>
                  <a:cs typeface="TT Firs Extrabold"/>
                  <a:sym typeface="TT Firs Extrabold"/>
                </a:defRPr>
              </a:pPr>
              <a:r>
                <a:rPr lang="en-US" sz="3600" dirty="0">
                  <a:solidFill>
                    <a:schemeClr val="tx1"/>
                  </a:solidFill>
                </a:rPr>
                <a:t>Singapore</a:t>
              </a:r>
              <a:br>
                <a:rPr sz="32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Singapore</a:t>
              </a:r>
              <a:endParaRPr sz="2400" dirty="0">
                <a:solidFill>
                  <a:schemeClr val="tx1"/>
                </a:solidFill>
              </a:endParaRPr>
            </a:p>
          </p:txBody>
        </p:sp>
        <p:pic>
          <p:nvPicPr>
            <p:cNvPr id="32" name="Picture 2" descr="Afbeeldingsresultaat voor location icon transparent background">
              <a:extLst>
                <a:ext uri="{FF2B5EF4-FFF2-40B4-BE49-F238E27FC236}">
                  <a16:creationId xmlns:a16="http://schemas.microsoft.com/office/drawing/2014/main" id="{4E6A0BA5-CF52-0A40-9E39-AECEC74F4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3218" y="1037913"/>
              <a:ext cx="1274196" cy="12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B4F13FB-E69F-5140-B0E8-B87BD2E4B517}"/>
              </a:ext>
            </a:extLst>
          </p:cNvPr>
          <p:cNvSpPr txBox="1"/>
          <p:nvPr/>
        </p:nvSpPr>
        <p:spPr>
          <a:xfrm>
            <a:off x="19878465" y="13179772"/>
            <a:ext cx="1758495" cy="3693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404040"/>
                </a:solidFill>
                <a:latin typeface="TT Firs Bold"/>
                <a:ea typeface="TT Firs Bold"/>
                <a:cs typeface="TT Firs Bold"/>
                <a:sym typeface="TT Firs Bold"/>
              </a:rPr>
              <a:t>* FY 2018-2019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0" y="8589138"/>
            <a:ext cx="10905183" cy="3694840"/>
          </a:xfrm>
          <a:prstGeom prst="rect">
            <a:avLst/>
          </a:prstGeom>
          <a:solidFill>
            <a:srgbClr val="F4F4F4"/>
          </a:solidFill>
          <a:ln w="3175"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04" name="Line"/>
          <p:cNvSpPr/>
          <p:nvPr/>
        </p:nvSpPr>
        <p:spPr>
          <a:xfrm>
            <a:off x="1111250" y="9432521"/>
            <a:ext cx="7924801" cy="1"/>
          </a:xfrm>
          <a:prstGeom prst="line">
            <a:avLst/>
          </a:prstGeom>
          <a:ln w="152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05" name="Slide Number"/>
          <p:cNvSpPr>
            <a:spLocks noGrp="1"/>
          </p:cNvSpPr>
          <p:nvPr>
            <p:ph type="sldNum" sz="quarter" idx="2"/>
          </p:nvPr>
        </p:nvSpPr>
        <p:spPr>
          <a:xfrm>
            <a:off x="23193831" y="13060030"/>
            <a:ext cx="175261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06" name="FAKTION — “we put thought in everything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FAKTION — we put thought in</a:t>
            </a:r>
            <a:r>
              <a:rPr lang="en-US" dirty="0"/>
              <a:t>to</a:t>
            </a:r>
            <a:r>
              <a:rPr dirty="0"/>
              <a:t> everything</a:t>
            </a:r>
          </a:p>
        </p:txBody>
      </p:sp>
      <p:sp>
        <p:nvSpPr>
          <p:cNvPr id="107" name="Faktion is an applied AI service provider.…"/>
          <p:cNvSpPr txBox="1"/>
          <p:nvPr/>
        </p:nvSpPr>
        <p:spPr>
          <a:xfrm>
            <a:off x="1111250" y="8838897"/>
            <a:ext cx="9463648" cy="31953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defRPr sz="3600"/>
            </a:pPr>
            <a:r>
              <a:t>Faktion is an applied AI service provider.</a:t>
            </a:r>
          </a:p>
          <a:p>
            <a:pPr algn="l">
              <a:defRPr sz="3600"/>
            </a:pPr>
            <a:r>
              <a:t>We build custom software applications</a:t>
            </a:r>
          </a:p>
          <a:p>
            <a:pPr algn="l">
              <a:defRPr sz="3600"/>
            </a:pPr>
            <a:r>
              <a:t>with Machine and Deep Learning technology.</a:t>
            </a:r>
          </a:p>
          <a:p>
            <a:pPr algn="l">
              <a:spcBef>
                <a:spcPts val="1500"/>
              </a:spcBef>
              <a:defRPr sz="2200"/>
            </a:pPr>
            <a:r>
              <a:t>Due to the strong extent of our experience,</a:t>
            </a:r>
            <a:br/>
            <a:r>
              <a:t>we share that by means of strategic consulting.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68" y="3539709"/>
            <a:ext cx="8102947" cy="3523251"/>
          </a:xfrm>
          <a:prstGeom prst="rect">
            <a:avLst/>
          </a:prstGeom>
          <a:ln w="3175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995" y="6139441"/>
            <a:ext cx="5191206" cy="692876"/>
          </a:xfrm>
          <a:prstGeom prst="rect">
            <a:avLst/>
          </a:prstGeom>
          <a:ln w="3175">
            <a:miter lim="400000"/>
          </a:ln>
        </p:spPr>
      </p:pic>
      <p:pic>
        <p:nvPicPr>
          <p:cNvPr id="110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78" y="8722573"/>
            <a:ext cx="8382969" cy="3148568"/>
          </a:xfrm>
          <a:prstGeom prst="rect">
            <a:avLst/>
          </a:prstGeom>
          <a:ln w="3175">
            <a:miter lim="400000"/>
          </a:ln>
        </p:spPr>
      </p:pic>
      <p:pic>
        <p:nvPicPr>
          <p:cNvPr id="111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4275" y="8684473"/>
            <a:ext cx="3569742" cy="984542"/>
          </a:xfrm>
          <a:prstGeom prst="rect">
            <a:avLst/>
          </a:prstGeom>
          <a:ln w="3175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5730" y="4232654"/>
            <a:ext cx="6718102" cy="3359885"/>
          </a:xfrm>
          <a:prstGeom prst="rect">
            <a:avLst/>
          </a:prstGeom>
          <a:ln w="3175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775" y="3837003"/>
            <a:ext cx="6699505" cy="90799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D558A567-E809-4843-B585-311A408B70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91291" y="13060030"/>
            <a:ext cx="177801" cy="3429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2154EC34-0ECC-9F40-ABEA-443D5893EDE9}"/>
              </a:ext>
            </a:extLst>
          </p:cNvPr>
          <p:cNvGrpSpPr/>
          <p:nvPr/>
        </p:nvGrpSpPr>
        <p:grpSpPr>
          <a:xfrm>
            <a:off x="926007" y="3428947"/>
            <a:ext cx="22176381" cy="8100587"/>
            <a:chOff x="12701" y="0"/>
            <a:chExt cx="22176381" cy="8100587"/>
          </a:xfrm>
        </p:grpSpPr>
        <p:sp>
          <p:nvSpPr>
            <p:cNvPr id="5" name="Q1 2019">
              <a:extLst>
                <a:ext uri="{FF2B5EF4-FFF2-40B4-BE49-F238E27FC236}">
                  <a16:creationId xmlns:a16="http://schemas.microsoft.com/office/drawing/2014/main" id="{99C35642-E478-0843-871B-92A7AD639F35}"/>
                </a:ext>
              </a:extLst>
            </p:cNvPr>
            <p:cNvSpPr/>
            <p:nvPr/>
          </p:nvSpPr>
          <p:spPr>
            <a:xfrm>
              <a:off x="12701" y="0"/>
              <a:ext cx="3910622" cy="1524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Autofit/>
            </a:bodyPr>
            <a:lstStyle>
              <a:lvl1pPr defTabSz="825500">
                <a:lnSpc>
                  <a:spcPct val="100000"/>
                </a:lnSpc>
                <a:defRPr sz="2400" cap="all">
                  <a:solidFill>
                    <a:srgbClr val="5A5A5A"/>
                  </a:solidFill>
                  <a:latin typeface="TT Firs Extrabold"/>
                  <a:ea typeface="TT Firs Extrabold"/>
                  <a:cs typeface="TT Firs Extrabold"/>
                  <a:sym typeface="TT Firs Extrabold"/>
                </a:defRPr>
              </a:lvl1pPr>
            </a:lstStyle>
            <a:p>
              <a:r>
                <a:rPr lang="en-US" dirty="0"/>
                <a:t>Healthy</a:t>
              </a:r>
              <a:endParaRPr dirty="0"/>
            </a:p>
          </p:txBody>
        </p:sp>
        <p:sp>
          <p:nvSpPr>
            <p:cNvPr id="6" name="Q2 2019">
              <a:extLst>
                <a:ext uri="{FF2B5EF4-FFF2-40B4-BE49-F238E27FC236}">
                  <a16:creationId xmlns:a16="http://schemas.microsoft.com/office/drawing/2014/main" id="{E4505F96-84EC-5146-8D9C-D0E54D2EFE4C}"/>
                </a:ext>
              </a:extLst>
            </p:cNvPr>
            <p:cNvSpPr/>
            <p:nvPr/>
          </p:nvSpPr>
          <p:spPr>
            <a:xfrm>
              <a:off x="3894918" y="0"/>
              <a:ext cx="4577464" cy="1524662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Autofit/>
            </a:bodyPr>
            <a:lstStyle>
              <a:lvl1pPr defTabSz="825500">
                <a:lnSpc>
                  <a:spcPct val="100000"/>
                </a:lnSpc>
                <a:defRPr sz="2400" cap="all">
                  <a:solidFill>
                    <a:srgbClr val="FFFFFF"/>
                  </a:solidFill>
                  <a:latin typeface="TT Firs Extrabold"/>
                  <a:ea typeface="TT Firs Extrabold"/>
                  <a:cs typeface="TT Firs Extrabold"/>
                  <a:sym typeface="TT Firs Extrabold"/>
                </a:defRPr>
              </a:lvl1pPr>
            </a:lstStyle>
            <a:p>
              <a:r>
                <a:rPr lang="en-US" dirty="0"/>
                <a:t>Mild cognitive impairment</a:t>
              </a:r>
              <a:endParaRPr dirty="0"/>
            </a:p>
          </p:txBody>
        </p:sp>
        <p:sp>
          <p:nvSpPr>
            <p:cNvPr id="7" name="Q3 2019">
              <a:extLst>
                <a:ext uri="{FF2B5EF4-FFF2-40B4-BE49-F238E27FC236}">
                  <a16:creationId xmlns:a16="http://schemas.microsoft.com/office/drawing/2014/main" id="{518E78F6-B042-344B-BBE5-C8FDDCCE0A9B}"/>
                </a:ext>
              </a:extLst>
            </p:cNvPr>
            <p:cNvSpPr/>
            <p:nvPr/>
          </p:nvSpPr>
          <p:spPr>
            <a:xfrm>
              <a:off x="8472382" y="0"/>
              <a:ext cx="4577464" cy="1524662"/>
            </a:xfrm>
            <a:prstGeom prst="rect">
              <a:avLst/>
            </a:prstGeom>
            <a:solidFill>
              <a:srgbClr val="000000">
                <a:alpha val="45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Autofit/>
            </a:bodyPr>
            <a:lstStyle>
              <a:lvl1pPr defTabSz="825500">
                <a:lnSpc>
                  <a:spcPct val="100000"/>
                </a:lnSpc>
                <a:defRPr sz="2400" cap="all">
                  <a:solidFill>
                    <a:srgbClr val="FFFFFF"/>
                  </a:solidFill>
                  <a:latin typeface="TT Firs Extrabold"/>
                  <a:ea typeface="TT Firs Extrabold"/>
                  <a:cs typeface="TT Firs Extrabold"/>
                  <a:sym typeface="TT Firs Extrabold"/>
                </a:defRPr>
              </a:lvl1pPr>
            </a:lstStyle>
            <a:p>
              <a:r>
                <a:rPr lang="en-US" dirty="0"/>
                <a:t>Stage 1: </a:t>
              </a:r>
            </a:p>
            <a:p>
              <a:r>
                <a:rPr lang="en-US" dirty="0"/>
                <a:t>Mild</a:t>
              </a:r>
              <a:endParaRPr dirty="0"/>
            </a:p>
          </p:txBody>
        </p:sp>
        <p:sp>
          <p:nvSpPr>
            <p:cNvPr id="8" name="Q4 2019">
              <a:extLst>
                <a:ext uri="{FF2B5EF4-FFF2-40B4-BE49-F238E27FC236}">
                  <a16:creationId xmlns:a16="http://schemas.microsoft.com/office/drawing/2014/main" id="{F02C3324-E2A3-4B42-B56A-223871BF23AD}"/>
                </a:ext>
              </a:extLst>
            </p:cNvPr>
            <p:cNvSpPr/>
            <p:nvPr/>
          </p:nvSpPr>
          <p:spPr>
            <a:xfrm>
              <a:off x="13049846" y="0"/>
              <a:ext cx="4577464" cy="1524662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Autofit/>
            </a:bodyPr>
            <a:lstStyle>
              <a:lvl1pPr defTabSz="825500">
                <a:lnSpc>
                  <a:spcPct val="100000"/>
                </a:lnSpc>
                <a:defRPr sz="2400" cap="all">
                  <a:solidFill>
                    <a:srgbClr val="FFFFFF"/>
                  </a:solidFill>
                  <a:latin typeface="TT Firs Extrabold"/>
                  <a:ea typeface="TT Firs Extrabold"/>
                  <a:cs typeface="TT Firs Extrabold"/>
                  <a:sym typeface="TT Firs Extrabold"/>
                </a:defRPr>
              </a:lvl1pPr>
            </a:lstStyle>
            <a:p>
              <a:r>
                <a:rPr lang="en-US" dirty="0"/>
                <a:t>Stage 2:</a:t>
              </a:r>
            </a:p>
            <a:p>
              <a:r>
                <a:rPr lang="en-US" dirty="0"/>
                <a:t>Moderate</a:t>
              </a:r>
              <a:endParaRPr dirty="0"/>
            </a:p>
          </p:txBody>
        </p:sp>
        <p:sp>
          <p:nvSpPr>
            <p:cNvPr id="9" name="Arrow">
              <a:extLst>
                <a:ext uri="{FF2B5EF4-FFF2-40B4-BE49-F238E27FC236}">
                  <a16:creationId xmlns:a16="http://schemas.microsoft.com/office/drawing/2014/main" id="{0D3C4299-9F70-404D-8103-0F85EB350ABA}"/>
                </a:ext>
              </a:extLst>
            </p:cNvPr>
            <p:cNvSpPr/>
            <p:nvPr/>
          </p:nvSpPr>
          <p:spPr>
            <a:xfrm>
              <a:off x="3894917" y="0"/>
              <a:ext cx="595257" cy="1524662"/>
            </a:xfrm>
            <a:prstGeom prst="rightArrow">
              <a:avLst>
                <a:gd name="adj1" fmla="val 100000"/>
                <a:gd name="adj2" fmla="val 49408"/>
              </a:avLst>
            </a:prstGeom>
            <a:gradFill flip="none" rotWithShape="1">
              <a:gsLst>
                <a:gs pos="4734">
                  <a:srgbClr val="6D0F00"/>
                </a:gs>
                <a:gs pos="11106">
                  <a:srgbClr val="A11904"/>
                </a:gs>
                <a:gs pos="26806">
                  <a:srgbClr val="D52408"/>
                </a:gs>
                <a:gs pos="55752">
                  <a:srgbClr val="EA3804"/>
                </a:gs>
                <a:gs pos="100000">
                  <a:srgbClr val="FF4D0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10" name="Arrow">
              <a:extLst>
                <a:ext uri="{FF2B5EF4-FFF2-40B4-BE49-F238E27FC236}">
                  <a16:creationId xmlns:a16="http://schemas.microsoft.com/office/drawing/2014/main" id="{FC0D0013-4F76-514D-BE89-29C0ABD4C3BB}"/>
                </a:ext>
              </a:extLst>
            </p:cNvPr>
            <p:cNvSpPr/>
            <p:nvPr/>
          </p:nvSpPr>
          <p:spPr>
            <a:xfrm>
              <a:off x="8484889" y="0"/>
              <a:ext cx="595256" cy="1524662"/>
            </a:xfrm>
            <a:prstGeom prst="rightArrow">
              <a:avLst>
                <a:gd name="adj1" fmla="val 100000"/>
                <a:gd name="adj2" fmla="val 49408"/>
              </a:avLst>
            </a:prstGeom>
            <a:gradFill flip="none" rotWithShape="1">
              <a:gsLst>
                <a:gs pos="4734">
                  <a:srgbClr val="6D0F00"/>
                </a:gs>
                <a:gs pos="11106">
                  <a:srgbClr val="A11904"/>
                </a:gs>
                <a:gs pos="26806">
                  <a:srgbClr val="D52408"/>
                </a:gs>
                <a:gs pos="55752">
                  <a:srgbClr val="EA3804"/>
                </a:gs>
                <a:gs pos="100000">
                  <a:srgbClr val="FF4D0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11" name="Arrow">
              <a:extLst>
                <a:ext uri="{FF2B5EF4-FFF2-40B4-BE49-F238E27FC236}">
                  <a16:creationId xmlns:a16="http://schemas.microsoft.com/office/drawing/2014/main" id="{CC0D2131-0254-E746-853B-3EA265B23F01}"/>
                </a:ext>
              </a:extLst>
            </p:cNvPr>
            <p:cNvSpPr/>
            <p:nvPr/>
          </p:nvSpPr>
          <p:spPr>
            <a:xfrm>
              <a:off x="13075153" y="0"/>
              <a:ext cx="595256" cy="1524662"/>
            </a:xfrm>
            <a:prstGeom prst="rightArrow">
              <a:avLst>
                <a:gd name="adj1" fmla="val 100000"/>
                <a:gd name="adj2" fmla="val 49408"/>
              </a:avLst>
            </a:prstGeom>
            <a:gradFill flip="none" rotWithShape="1">
              <a:gsLst>
                <a:gs pos="4734">
                  <a:srgbClr val="6D0F00"/>
                </a:gs>
                <a:gs pos="11106">
                  <a:srgbClr val="A11904"/>
                </a:gs>
                <a:gs pos="26806">
                  <a:srgbClr val="D52408"/>
                </a:gs>
                <a:gs pos="55752">
                  <a:srgbClr val="EA3804"/>
                </a:gs>
                <a:gs pos="100000">
                  <a:srgbClr val="FF4D0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graphicFrame>
          <p:nvGraphicFramePr>
            <p:cNvPr id="12" name="Table">
              <a:extLst>
                <a:ext uri="{FF2B5EF4-FFF2-40B4-BE49-F238E27FC236}">
                  <a16:creationId xmlns:a16="http://schemas.microsoft.com/office/drawing/2014/main" id="{38F962B9-FD40-F047-B654-1F0C21FCEA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72350334"/>
                </p:ext>
              </p:extLst>
            </p:nvPr>
          </p:nvGraphicFramePr>
          <p:xfrm>
            <a:off x="3894917" y="1994554"/>
            <a:ext cx="18294165" cy="6106033"/>
          </p:xfrm>
          <a:graphic>
            <a:graphicData uri="http://schemas.openxmlformats.org/drawingml/2006/table">
              <a:tbl>
                <a:tblPr bandRow="1">
                  <a:tableStyleId>{4C3C2611-4C71-4FC5-86AE-919BDF0F9419}</a:tableStyleId>
                </a:tblPr>
                <a:tblGrid>
                  <a:gridCol w="457357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57352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457353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4573530">
                    <a:extLst>
                      <a:ext uri="{9D8B030D-6E8A-4147-A177-3AD203B41FA5}">
                        <a16:colId xmlns:a16="http://schemas.microsoft.com/office/drawing/2014/main" val="2571073355"/>
                      </a:ext>
                    </a:extLst>
                  </a:gridCol>
                </a:tblGrid>
                <a:tr h="4821833">
                  <a:tc>
                    <a:txBody>
                      <a:bodyPr/>
                      <a:lstStyle/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GB" dirty="0"/>
                          <a:t>Up to 10 years before first symptoms</a:t>
                        </a:r>
                      </a:p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GB" dirty="0"/>
                          <a:t>Memory lapses noticeable to very close family/friends</a:t>
                        </a:r>
                      </a:p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GB" dirty="0"/>
                          <a:t>Normal life continues</a:t>
                        </a:r>
                      </a:p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GB" dirty="0"/>
                          <a:t>Toxic changes in the brain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endParaRPr dirty="0"/>
                      </a:p>
                    </a:txBody>
                    <a:tcPr marL="381000" marR="381000" marT="381000" marB="381000" horzOverflow="overflow"/>
                  </a:tc>
                  <a:tc>
                    <a:txBody>
                      <a:bodyPr/>
                      <a:lstStyle/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Misplacing items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Language problems like coming up with the right words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Losing a sense of time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Poor judgment and personality changes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Withdrawal</a:t>
                        </a:r>
                        <a:endParaRPr lang="en-GB" dirty="0"/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endParaRPr dirty="0"/>
                      </a:p>
                    </a:txBody>
                    <a:tcPr marL="381000" marR="381000" marT="381000" marB="381000" horzOverflow="overflow"/>
                  </a:tc>
                  <a:tc>
                    <a:txBody>
                      <a:bodyPr/>
                      <a:lstStyle/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Increase memory loss and confusion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Trouble recognizing family and friends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Loss of impulse control</a:t>
                        </a:r>
                      </a:p>
                      <a:p>
                        <a:pPr marL="259291" indent="-259291" algn="l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Loss of writing and reading skills</a:t>
                        </a:r>
                        <a:endParaRPr lang="en-GB" dirty="0"/>
                      </a:p>
                    </a:txBody>
                    <a:tcPr marL="381000" marR="381000" marT="381000" marB="381000" horzOverflow="overflow"/>
                  </a:tc>
                  <a:tc>
                    <a:txBody>
                      <a:bodyPr/>
                      <a:lstStyle/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Around the clock care needed</a:t>
                        </a:r>
                      </a:p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Failure to recognize family and friends</a:t>
                        </a:r>
                      </a:p>
                      <a:p>
                        <a:pPr marL="259291" marR="0" lvl="0" indent="-259291" algn="l" defTabSz="825500" rtl="0" eaLnBrk="1" fontAlgn="auto" latinLnBrk="0" hangingPunct="1">
                          <a:lnSpc>
                            <a:spcPct val="110000"/>
                          </a:lnSpc>
                          <a:spcBef>
                            <a:spcPts val="1800"/>
                          </a:spcBef>
                          <a:spcAft>
                            <a:spcPts val="0"/>
                          </a:spcAft>
                          <a:buClr>
                            <a:srgbClr val="E74026"/>
                          </a:buClr>
                          <a:buSzPct val="100000"/>
                          <a:buFont typeface="Calibri"/>
                          <a:buChar char="»"/>
                          <a:tabLst/>
                          <a:defRPr sz="2800">
                            <a:solidFill>
                              <a:srgbClr val="404040"/>
                            </a:solidFill>
                            <a:latin typeface="TT Firs Bold"/>
                            <a:ea typeface="TT Firs Bold"/>
                            <a:cs typeface="TT Firs Bold"/>
                          </a:defRPr>
                        </a:pPr>
                        <a:r>
                          <a:rPr lang="en-US" dirty="0"/>
                          <a:t>Severe physical problems like incontinence, difficulty swallowing</a:t>
                        </a:r>
                        <a:endParaRPr dirty="0"/>
                      </a:p>
                    </a:txBody>
                    <a:tcPr marL="381000" marR="381000" marT="381000" marB="381000" horzOverflow="overflow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15" name="Q4 2019">
              <a:extLst>
                <a:ext uri="{FF2B5EF4-FFF2-40B4-BE49-F238E27FC236}">
                  <a16:creationId xmlns:a16="http://schemas.microsoft.com/office/drawing/2014/main" id="{9C2DF719-6BD9-A848-8D61-C8768B410F14}"/>
                </a:ext>
              </a:extLst>
            </p:cNvPr>
            <p:cNvSpPr/>
            <p:nvPr/>
          </p:nvSpPr>
          <p:spPr>
            <a:xfrm>
              <a:off x="17611618" y="0"/>
              <a:ext cx="4577464" cy="1524662"/>
            </a:xfrm>
            <a:prstGeom prst="rect">
              <a:avLst/>
            </a:prstGeom>
            <a:solidFill>
              <a:srgbClr val="000000">
                <a:alpha val="80000"/>
              </a:srgbClr>
            </a:solidFill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90500" tIns="190500" rIns="190500" bIns="190500" numCol="1" anchor="ctr">
              <a:noAutofit/>
            </a:bodyPr>
            <a:lstStyle>
              <a:lvl1pPr defTabSz="825500">
                <a:lnSpc>
                  <a:spcPct val="100000"/>
                </a:lnSpc>
                <a:defRPr sz="2400" cap="all">
                  <a:solidFill>
                    <a:srgbClr val="FFFFFF"/>
                  </a:solidFill>
                  <a:latin typeface="TT Firs Extrabold"/>
                  <a:ea typeface="TT Firs Extrabold"/>
                  <a:cs typeface="TT Firs Extrabold"/>
                  <a:sym typeface="TT Firs Extrabold"/>
                </a:defRPr>
              </a:lvl1pPr>
            </a:lstStyle>
            <a:p>
              <a:r>
                <a:rPr lang="en-US" dirty="0"/>
                <a:t>Stage 3:</a:t>
              </a:r>
            </a:p>
            <a:p>
              <a:r>
                <a:rPr lang="en-US" dirty="0"/>
                <a:t>SEVERE</a:t>
              </a:r>
              <a:endParaRPr dirty="0"/>
            </a:p>
          </p:txBody>
        </p:sp>
        <p:sp>
          <p:nvSpPr>
            <p:cNvPr id="16" name="Arrow">
              <a:extLst>
                <a:ext uri="{FF2B5EF4-FFF2-40B4-BE49-F238E27FC236}">
                  <a16:creationId xmlns:a16="http://schemas.microsoft.com/office/drawing/2014/main" id="{0E3901FF-154D-DE4C-A3AB-520843EC28B3}"/>
                </a:ext>
              </a:extLst>
            </p:cNvPr>
            <p:cNvSpPr/>
            <p:nvPr/>
          </p:nvSpPr>
          <p:spPr>
            <a:xfrm>
              <a:off x="17636925" y="0"/>
              <a:ext cx="595256" cy="1524662"/>
            </a:xfrm>
            <a:prstGeom prst="rightArrow">
              <a:avLst>
                <a:gd name="adj1" fmla="val 100000"/>
                <a:gd name="adj2" fmla="val 49408"/>
              </a:avLst>
            </a:prstGeom>
            <a:gradFill flip="none" rotWithShape="1">
              <a:gsLst>
                <a:gs pos="4734">
                  <a:srgbClr val="6D0F00"/>
                </a:gs>
                <a:gs pos="11106">
                  <a:srgbClr val="A11904"/>
                </a:gs>
                <a:gs pos="26806">
                  <a:srgbClr val="D52408"/>
                </a:gs>
                <a:gs pos="55752">
                  <a:srgbClr val="EA3804"/>
                </a:gs>
                <a:gs pos="100000">
                  <a:srgbClr val="FF4D0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</p:grpSp>
      <p:sp>
        <p:nvSpPr>
          <p:cNvPr id="14" name="FAKTION — “we put thought in everything”">
            <a:extLst>
              <a:ext uri="{FF2B5EF4-FFF2-40B4-BE49-F238E27FC236}">
                <a16:creationId xmlns:a16="http://schemas.microsoft.com/office/drawing/2014/main" id="{4D3F8B13-ABCA-8C46-B81A-07E05C67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8" y="1018447"/>
            <a:ext cx="22354184" cy="15246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Alzheimer’s progression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6248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71915-0B40-6F47-8CC3-00893E87B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11" y="1715951"/>
            <a:ext cx="9697853" cy="9169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AF067-82B0-4B40-92DE-CBE00BA057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7837" y="1715951"/>
            <a:ext cx="9697852" cy="92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87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20B8-6118-634B-8562-A56D075A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96525-72C9-F54E-B9C7-F897137874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133" y="166013"/>
            <a:ext cx="9989127" cy="12531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4BBBBA-9690-AB4A-95BB-3EA942F6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34" y="-1"/>
            <a:ext cx="13732933" cy="13732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DA9D8D-2103-6E49-B8D0-4E5E8914D423}"/>
              </a:ext>
            </a:extLst>
          </p:cNvPr>
          <p:cNvSpPr/>
          <p:nvPr/>
        </p:nvSpPr>
        <p:spPr>
          <a:xfrm>
            <a:off x="-413736" y="-65286"/>
            <a:ext cx="14207067" cy="15714134"/>
          </a:xfrm>
          <a:prstGeom prst="rect">
            <a:avLst/>
          </a:prstGeom>
          <a:solidFill>
            <a:schemeClr val="bg1">
              <a:alpha val="26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D9E589-8716-4849-9563-44DE932ECF4A}"/>
              </a:ext>
            </a:extLst>
          </p:cNvPr>
          <p:cNvSpPr/>
          <p:nvPr/>
        </p:nvSpPr>
        <p:spPr>
          <a:xfrm>
            <a:off x="13909963" y="13007021"/>
            <a:ext cx="7274612" cy="598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i="1" dirty="0"/>
              <a:t>Source: </a:t>
            </a:r>
            <a:r>
              <a:rPr lang="en-GB" sz="1400" dirty="0"/>
              <a:t>Ian Lancashire and Graeme Hirst, 2019, </a:t>
            </a:r>
            <a:r>
              <a:rPr lang="en-GB" sz="1400" i="1" dirty="0"/>
              <a:t> Vocabulary Changes in Agatha Christie’s Mysteries as an Indication of Dementia: A Case Study</a:t>
            </a:r>
            <a:endParaRPr lang="en-US" sz="1400" i="1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1056C715-03F4-D047-9FA1-66FFAF2583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365" y="12697553"/>
            <a:ext cx="1955800" cy="723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8BD2D-0997-874A-909F-F18F56D23A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897" y="4576264"/>
            <a:ext cx="11603495" cy="4754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FE0A88-9FD1-C34C-BDAB-671D1F1F94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897" y="-37591"/>
            <a:ext cx="11603495" cy="4548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E483E4-5ACD-5B46-9AA6-1AC20452669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897" y="9424032"/>
            <a:ext cx="11603495" cy="4308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244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FF6-79F5-8049-A963-EDD811DA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8" y="2914981"/>
            <a:ext cx="22354184" cy="1524662"/>
          </a:xfrm>
        </p:spPr>
        <p:txBody>
          <a:bodyPr/>
          <a:lstStyle/>
          <a:p>
            <a:pPr algn="ctr"/>
            <a:r>
              <a:rPr lang="en-US" dirty="0"/>
              <a:t>Why revisit this?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0E8F5-65D0-1748-B878-D3DD01A70B47}"/>
              </a:ext>
            </a:extLst>
          </p:cNvPr>
          <p:cNvSpPr txBox="1"/>
          <p:nvPr/>
        </p:nvSpPr>
        <p:spPr>
          <a:xfrm>
            <a:off x="6925734" y="4921297"/>
            <a:ext cx="11413066" cy="517064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Huge improvement in NLP algorithms and tool kits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Abundance of data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Limited scope of previous studies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Inconsistent results in literature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Controlled trials but no observational studies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</p:spTree>
    <p:extLst>
      <p:ext uri="{BB962C8B-B14F-4D97-AF65-F5344CB8AC3E}">
        <p14:creationId xmlns:p14="http://schemas.microsoft.com/office/powerpoint/2010/main" val="8798881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FF6-79F5-8049-A963-EDD811DA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used for calculating Alzheimer’s propensity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0E8F5-65D0-1748-B878-D3DD01A70B47}"/>
              </a:ext>
            </a:extLst>
          </p:cNvPr>
          <p:cNvSpPr txBox="1"/>
          <p:nvPr/>
        </p:nvSpPr>
        <p:spPr>
          <a:xfrm>
            <a:off x="1860290" y="3213556"/>
            <a:ext cx="8780001" cy="775596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/>
            <a:r>
              <a:rPr lang="en-US" sz="2800" dirty="0">
                <a:solidFill>
                  <a:srgbClr val="D54E35"/>
                </a:solidFill>
              </a:rPr>
              <a:t>Calculated features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TT Firs Bold"/>
                <a:ea typeface="TT Firs Bold"/>
                <a:cs typeface="TT Firs Bold"/>
                <a:sym typeface="TT Firs Bold"/>
              </a:rPr>
              <a:t>Number of spelling mistakes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Number of grammar mistakes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TT Firs Bold"/>
                <a:ea typeface="TT Firs Bold"/>
                <a:cs typeface="TT Firs Bold"/>
                <a:sym typeface="TT Firs Bold"/>
              </a:rPr>
              <a:t>Distribution of sentence lengths (percentiles)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Distribution of e-mail lengths (percentiles)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Estimated vocabulary size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TT Firs Bold"/>
                <a:ea typeface="TT Firs Bold"/>
                <a:cs typeface="TT Firs Bold"/>
                <a:sym typeface="TT Firs Bold"/>
              </a:rPr>
              <a:t>Approx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TT Firs Bold"/>
                <a:ea typeface="TT Firs Bold"/>
                <a:cs typeface="TT Firs Bold"/>
                <a:sym typeface="TT Firs Bold"/>
              </a:rPr>
              <a:t> grammar completeness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/>
              <a:t>Approx</a:t>
            </a:r>
            <a:r>
              <a:rPr lang="en-US" sz="2800" dirty="0"/>
              <a:t> grammar errors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Aggregated skip-gram likelihood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# Offensive words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# Indefinite nouns  (“thing”, “any”, “someone”, …)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Repetitions of words and phrases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19F3C-D709-3743-92DC-997FB92E0FD9}"/>
              </a:ext>
            </a:extLst>
          </p:cNvPr>
          <p:cNvSpPr txBox="1"/>
          <p:nvPr/>
        </p:nvSpPr>
        <p:spPr>
          <a:xfrm>
            <a:off x="11894626" y="6993161"/>
            <a:ext cx="8780001" cy="41365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rgbClr val="D54E35"/>
                </a:solidFill>
              </a:rPr>
              <a:t>No access to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strike="sngStrike" dirty="0"/>
              <a:t>Chronometric variables like writing speed and typing speed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strike="sngStrike" dirty="0"/>
              <a:t>Number of corrections made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strike="sngStrike" dirty="0"/>
              <a:t>Handwriting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strike="sngStrike" dirty="0"/>
              <a:t>Pen pressure or typing pressure</a:t>
            </a:r>
            <a:endParaRPr kumimoji="0" lang="en-US" sz="2800" b="0" i="0" u="none" strike="sng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  <a:p>
            <a:pPr marL="342900" marR="0" indent="-34290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5E26B-05EB-CB4F-BCF4-B0031A8F2B15}"/>
              </a:ext>
            </a:extLst>
          </p:cNvPr>
          <p:cNvSpPr txBox="1"/>
          <p:nvPr/>
        </p:nvSpPr>
        <p:spPr>
          <a:xfrm>
            <a:off x="11894626" y="3213556"/>
            <a:ext cx="8780001" cy="310238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>
                <a:solidFill>
                  <a:srgbClr val="D54E35"/>
                </a:solidFill>
              </a:rPr>
              <a:t>Collected data at sign-up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Age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Gender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Education level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Confirmed Alzheimer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/>
              <a:t>Diagnosis date (if any)</a:t>
            </a:r>
          </a:p>
        </p:txBody>
      </p:sp>
    </p:spTree>
    <p:extLst>
      <p:ext uri="{BB962C8B-B14F-4D97-AF65-F5344CB8AC3E}">
        <p14:creationId xmlns:p14="http://schemas.microsoft.com/office/powerpoint/2010/main" val="3960186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F5FF6-79F5-8049-A963-EDD811DA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08" y="2694847"/>
            <a:ext cx="22354184" cy="1524662"/>
          </a:xfrm>
        </p:spPr>
        <p:txBody>
          <a:bodyPr/>
          <a:lstStyle/>
          <a:p>
            <a:pPr algn="ctr"/>
            <a:r>
              <a:rPr lang="en-US" dirty="0"/>
              <a:t>Ethical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0E8F5-65D0-1748-B878-D3DD01A70B47}"/>
              </a:ext>
            </a:extLst>
          </p:cNvPr>
          <p:cNvSpPr txBox="1"/>
          <p:nvPr/>
        </p:nvSpPr>
        <p:spPr>
          <a:xfrm>
            <a:off x="5818149" y="4834812"/>
            <a:ext cx="15077585" cy="67218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Who the hell is Faktion to diagnose Alzheimer? </a:t>
            </a:r>
            <a:br>
              <a:rPr lang="en-US" sz="4000" dirty="0"/>
            </a:br>
            <a:r>
              <a:rPr lang="en-US" sz="4000" i="1" dirty="0"/>
              <a:t>We are </a:t>
            </a:r>
            <a:r>
              <a:rPr lang="en-US" sz="4000" i="1" dirty="0">
                <a:solidFill>
                  <a:schemeClr val="accent4">
                    <a:lumMod val="75000"/>
                  </a:schemeClr>
                </a:solidFill>
              </a:rPr>
              <a:t>not doctors </a:t>
            </a:r>
            <a:r>
              <a:rPr lang="en-US" sz="4000" i="1" dirty="0"/>
              <a:t>nor do we </a:t>
            </a:r>
            <a:r>
              <a:rPr lang="en-US" sz="4000" i="1" dirty="0">
                <a:solidFill>
                  <a:schemeClr val="accent4">
                    <a:lumMod val="75000"/>
                  </a:schemeClr>
                </a:solidFill>
              </a:rPr>
              <a:t>pretend to be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4000" dirty="0"/>
              <a:t>You need *everybody’s* e-mail for that? </a:t>
            </a:r>
            <a:br>
              <a:rPr lang="en-GB" sz="4000" dirty="0"/>
            </a:br>
            <a:r>
              <a:rPr lang="en-GB" sz="4000" i="1" dirty="0"/>
              <a:t>One in 10 people age 65 and older (10 percent) has Alzheimer's dementia.</a:t>
            </a:r>
            <a:r>
              <a:rPr lang="en-US" sz="4000" i="1" dirty="0"/>
              <a:t> Balancing privacy with medical care and improving lives.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/>
              <a:t>Are you reading our e-mails to  [insert something nasty]? </a:t>
            </a:r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/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/>
          </a:p>
          <a:p>
            <a:pPr marL="342900" marR="0" indent="-34290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TT Firs Bold"/>
              <a:ea typeface="TT Firs Bold"/>
              <a:cs typeface="TT Firs Bold"/>
              <a:sym typeface="TT Firs Bold"/>
            </a:endParaRPr>
          </a:p>
        </p:txBody>
      </p:sp>
    </p:spTree>
    <p:extLst>
      <p:ext uri="{BB962C8B-B14F-4D97-AF65-F5344CB8AC3E}">
        <p14:creationId xmlns:p14="http://schemas.microsoft.com/office/powerpoint/2010/main" val="2549351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40404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4D4D4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TT Firs Bold"/>
            <a:ea typeface="TT Firs Bold"/>
            <a:cs typeface="TT Firs Bold"/>
            <a:sym typeface="TT Fir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4D4D4D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TT Firs Bold"/>
            <a:ea typeface="TT Firs Bold"/>
            <a:cs typeface="TT Firs Bold"/>
            <a:sym typeface="TT Firs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6D02FCBF3A04FBECE30D55AF76697" ma:contentTypeVersion="14" ma:contentTypeDescription="Create a new document." ma:contentTypeScope="" ma:versionID="4d2898942c3de796524714c871df601e">
  <xsd:schema xmlns:xsd="http://www.w3.org/2001/XMLSchema" xmlns:xs="http://www.w3.org/2001/XMLSchema" xmlns:p="http://schemas.microsoft.com/office/2006/metadata/properties" xmlns:ns2="c875f086-09e0-4c74-818e-a2155e5861b7" targetNamespace="http://schemas.microsoft.com/office/2006/metadata/properties" ma:root="true" ma:fieldsID="9b252e99b65b5ba47300aa83c9443b72" ns2:_="">
    <xsd:import namespace="c875f086-09e0-4c74-818e-a2155e5861b7"/>
    <xsd:element name="properties">
      <xsd:complexType>
        <xsd:sequence>
          <xsd:element name="documentManagement">
            <xsd:complexType>
              <xsd:all>
                <xsd:element ref="ns2:UniqueSourceRef" minOccurs="0"/>
                <xsd:element ref="ns2:FileHash" minOccurs="0"/>
                <xsd:element ref="ns2:CloudMigratorVersion" minOccurs="0"/>
                <xsd:element ref="ns2:SharedWithUsers" minOccurs="0"/>
                <xsd:element ref="ns2:SharedWithDetails" minOccurs="0"/>
                <xsd:element ref="ns2:SharingHintHash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5f086-09e0-4c74-818e-a2155e5861b7" elementFormDefault="qualified">
    <xsd:import namespace="http://schemas.microsoft.com/office/2006/documentManagement/types"/>
    <xsd:import namespace="http://schemas.microsoft.com/office/infopath/2007/PartnerControls"/>
    <xsd:element name="UniqueSourceRef" ma:index="8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Hash xmlns="c875f086-09e0-4c74-818e-a2155e5861b7">dbd3ba8d23ff9e1ec3b40ecffc85b7c7255d59bf</FileHash>
    <UniqueSourceRef xmlns="c875f086-09e0-4c74-818e-a2155e5861b7">11UzvVGGoXRqnVu6f4vxjE5Is9EAEQ73N_design</UniqueSourceRef>
    <CloudMigratorVersion xmlns="c875f086-09e0-4c74-818e-a2155e5861b7">3.10.16.0</CloudMigratorVersion>
    <SharedWithUsers xmlns="c875f086-09e0-4c74-818e-a2155e5861b7">
      <UserInfo>
        <DisplayName>De Preter, Sibren</DisplayName>
        <AccountId>44</AccountId>
        <AccountType/>
      </UserInfo>
      <UserInfo>
        <DisplayName>Romanus, Willem</DisplayName>
        <AccountId>40</AccountId>
        <AccountType/>
      </UserInfo>
      <UserInfo>
        <DisplayName>Van Steen, Joeri</DisplayName>
        <AccountId>39</AccountId>
        <AccountType/>
      </UserInfo>
      <UserInfo>
        <DisplayName>Vercauteren, Aleksandra</DisplayName>
        <AccountId>14</AccountId>
        <AccountType/>
      </UserInfo>
      <UserInfo>
        <DisplayName>Jumutc, Vilen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D604F16-A42F-4A8B-98CF-619ABF0C8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75f086-09e0-4c74-818e-a2155e5861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6C70B-6A35-4243-A7AD-1C1E8E676C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7C2362-960D-41CE-BC2A-0447B103803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875f086-09e0-4c74-818e-a2155e5861b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1024</Words>
  <Application>Microsoft Macintosh PowerPoint</Application>
  <PresentationFormat>Custom</PresentationFormat>
  <Paragraphs>119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Calibri Light</vt:lpstr>
      <vt:lpstr>Helvetica Light</vt:lpstr>
      <vt:lpstr>Helvetica Neue</vt:lpstr>
      <vt:lpstr>TT Firs Black</vt:lpstr>
      <vt:lpstr>TT Firs Bold</vt:lpstr>
      <vt:lpstr>TT Firs Extrabold</vt:lpstr>
      <vt:lpstr>TT Firs Light</vt:lpstr>
      <vt:lpstr>TT Firs Medium</vt:lpstr>
      <vt:lpstr>TT Firs Neue</vt:lpstr>
      <vt:lpstr>TT Firs Regular</vt:lpstr>
      <vt:lpstr>White</vt:lpstr>
      <vt:lpstr>Office Theme</vt:lpstr>
      <vt:lpstr>PowerPoint Presentation</vt:lpstr>
      <vt:lpstr>FAKTION — we put thought into everything</vt:lpstr>
      <vt:lpstr>FAKTION — we put thought into everything</vt:lpstr>
      <vt:lpstr>Alzheimer’s progression</vt:lpstr>
      <vt:lpstr>PowerPoint Presentation</vt:lpstr>
      <vt:lpstr>PowerPoint Presentation</vt:lpstr>
      <vt:lpstr>Why revisit this?</vt:lpstr>
      <vt:lpstr>Features used for calculating Alzheimer’s propensity</vt:lpstr>
      <vt:lpstr>Ethical considerations</vt:lpstr>
      <vt:lpstr>PowerPoint Presentation</vt:lpstr>
      <vt:lpstr>GET INVOLVED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 De Keyzer</dc:creator>
  <cp:lastModifiedBy>Simon Robbrecht</cp:lastModifiedBy>
  <cp:revision>7</cp:revision>
  <dcterms:modified xsi:type="dcterms:W3CDTF">2019-12-02T12:39:54Z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0x01010045E6D02FCBF3A04FBECE30D55AF76697</vt:lpwstr>
  </property>
</Properties>
</file>