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70" r:id="rId2"/>
  </p:sldMasterIdLst>
  <p:notesMasterIdLst>
    <p:notesMasterId r:id="rId8"/>
  </p:notesMasterIdLst>
  <p:sldIdLst>
    <p:sldId id="256" r:id="rId3"/>
    <p:sldId id="259" r:id="rId4"/>
    <p:sldId id="267" r:id="rId5"/>
    <p:sldId id="272" r:id="rId6"/>
    <p:sldId id="257" r:id="rId7"/>
  </p:sldIdLst>
  <p:sldSz cx="9144000" cy="5143500" type="screen16x9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, Karolien" initials="GK" lastIdx="8" clrIdx="0">
    <p:extLst>
      <p:ext uri="{19B8F6BF-5375-455C-9EA6-DF929625EA0E}">
        <p15:presenceInfo xmlns:p15="http://schemas.microsoft.com/office/powerpoint/2012/main" userId="S-1-5-21-3662605696-431538287-2476864782-23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3"/>
    <a:srgbClr val="009B48"/>
    <a:srgbClr val="535353"/>
    <a:srgbClr val="007AC9"/>
    <a:srgbClr val="D10074"/>
    <a:srgbClr val="E37222"/>
    <a:srgbClr val="9CDCD9"/>
    <a:srgbClr val="3FCFD5"/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83488" autoAdjust="0"/>
  </p:normalViewPr>
  <p:slideViewPr>
    <p:cSldViewPr snapToGrid="0" snapToObjects="1">
      <p:cViewPr varScale="1">
        <p:scale>
          <a:sx n="62" d="100"/>
          <a:sy n="62" d="100"/>
        </p:scale>
        <p:origin x="43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B21-5A44-584D-BD09-F38CB53E82B1}" type="datetimeFigureOut">
              <a:rPr lang="nl-BE" smtClean="0"/>
              <a:t>24/01/2020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4BD-4699-DD40-9EAF-99EED244CE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u="sng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660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2144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888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372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152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E88981-6B68-B149-8A88-2F34EA6C1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186" y="905893"/>
            <a:ext cx="2323813" cy="905893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5306D2C2-901E-D34A-BA20-02F0F78228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0916" y="1152762"/>
            <a:ext cx="5320333" cy="17907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3318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0"/>
            <a:ext cx="7241994" cy="1790701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99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661606"/>
            <a:ext cx="5945630" cy="720000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900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800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700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600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6034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0" y="1400589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0" y="2750074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0" y="3639782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5" y="2750074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0" y="2750074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4" y="3639782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8" y="3639782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a_ziza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7289FFD-DB2D-7D47-B255-7925EF629602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65AD9706-0929-194C-9AEC-605D2663D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Vrije vorm 22">
            <a:extLst>
              <a:ext uri="{FF2B5EF4-FFF2-40B4-BE49-F238E27FC236}">
                <a16:creationId xmlns:a16="http://schemas.microsoft.com/office/drawing/2014/main" id="{FC2031AC-1FD1-C94F-89F4-4615CD901376}"/>
              </a:ext>
            </a:extLst>
          </p:cNvPr>
          <p:cNvSpPr/>
          <p:nvPr userDrawn="1"/>
        </p:nvSpPr>
        <p:spPr>
          <a:xfrm>
            <a:off x="-3600" y="-360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NL"/>
          </a:p>
        </p:txBody>
      </p:sp>
      <p:pic>
        <p:nvPicPr>
          <p:cNvPr id="13" name="Afbeelding 9" descr="Afbeelding 9">
            <a:extLst>
              <a:ext uri="{FF2B5EF4-FFF2-40B4-BE49-F238E27FC236}">
                <a16:creationId xmlns:a16="http://schemas.microsoft.com/office/drawing/2014/main" id="{1D123B33-6F37-E44A-9769-4C5443093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650487-01D4-3840-B12F-B0CCDA16E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236481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b_beel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BF6BA-1B4F-0241-BD50-3FD14E19DC2E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8702F2F7-4C93-4BBD-9FF2-D81B3C8FD5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23449" y="-20250"/>
            <a:ext cx="6120551" cy="5184000"/>
          </a:xfrm>
          <a:custGeom>
            <a:avLst/>
            <a:gdLst>
              <a:gd name="connsiteX0" fmla="*/ 0 w 6120551"/>
              <a:gd name="connsiteY0" fmla="*/ 0 h 5184000"/>
              <a:gd name="connsiteX1" fmla="*/ 6120551 w 6120551"/>
              <a:gd name="connsiteY1" fmla="*/ 0 h 5184000"/>
              <a:gd name="connsiteX2" fmla="*/ 6120551 w 6120551"/>
              <a:gd name="connsiteY2" fmla="*/ 5184000 h 5184000"/>
              <a:gd name="connsiteX3" fmla="*/ 1196820 w 6120551"/>
              <a:gd name="connsiteY3" fmla="*/ 5184000 h 51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551" h="5184000">
                <a:moveTo>
                  <a:pt x="0" y="0"/>
                </a:moveTo>
                <a:lnTo>
                  <a:pt x="6120551" y="0"/>
                </a:lnTo>
                <a:lnTo>
                  <a:pt x="6120551" y="5184000"/>
                </a:lnTo>
                <a:lnTo>
                  <a:pt x="1196820" y="5184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pictogram om een afbeelding toe te voegen staat achter het tweede titelbalkje. </a:t>
            </a:r>
            <a:br>
              <a:rPr lang="nl-B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B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Schuif het naar rechts om op het pictogram te kunnen klikken. </a:t>
            </a:r>
          </a:p>
        </p:txBody>
      </p:sp>
      <p:sp>
        <p:nvSpPr>
          <p:cNvPr id="30" name="Vrije vorm 29">
            <a:extLst>
              <a:ext uri="{FF2B5EF4-FFF2-40B4-BE49-F238E27FC236}">
                <a16:creationId xmlns:a16="http://schemas.microsoft.com/office/drawing/2014/main" id="{52F8AB80-2E91-8A42-BAD6-88AE3248B4CD}"/>
              </a:ext>
            </a:extLst>
          </p:cNvPr>
          <p:cNvSpPr/>
          <p:nvPr userDrawn="1"/>
        </p:nvSpPr>
        <p:spPr>
          <a:xfrm>
            <a:off x="-3600" y="-225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9" descr="Afbeelding 9">
            <a:extLst>
              <a:ext uri="{FF2B5EF4-FFF2-40B4-BE49-F238E27FC236}">
                <a16:creationId xmlns:a16="http://schemas.microsoft.com/office/drawing/2014/main" id="{1D123B33-6F37-E44A-9769-4C54430932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91841E9-5870-384E-91B6-0010CB1CC9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36822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C_zigzag +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8D972E1-A61A-E14A-A149-F8E59ED5A91D}"/>
              </a:ext>
            </a:extLst>
          </p:cNvPr>
          <p:cNvSpPr/>
          <p:nvPr userDrawn="1"/>
        </p:nvSpPr>
        <p:spPr>
          <a:xfrm>
            <a:off x="0" y="-1125"/>
            <a:ext cx="9144000" cy="514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24198B7D-DA72-174B-9787-B28BE0C7A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578" y="0"/>
            <a:ext cx="9181578" cy="5143500"/>
          </a:xfrm>
          <a:prstGeom prst="rect">
            <a:avLst/>
          </a:prstGeom>
        </p:spPr>
      </p:pic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D1DAC7B6-565A-8B4B-9E46-267F98FF06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578" y="-2250"/>
            <a:ext cx="4207109" cy="5148000"/>
          </a:xfrm>
          <a:custGeom>
            <a:avLst/>
            <a:gdLst>
              <a:gd name="connsiteX0" fmla="*/ 0 w 4207109"/>
              <a:gd name="connsiteY0" fmla="*/ 0 h 5148000"/>
              <a:gd name="connsiteX1" fmla="*/ 3018600 w 4207109"/>
              <a:gd name="connsiteY1" fmla="*/ 0 h 5148000"/>
              <a:gd name="connsiteX2" fmla="*/ 4207109 w 4207109"/>
              <a:gd name="connsiteY2" fmla="*/ 5148000 h 5148000"/>
              <a:gd name="connsiteX3" fmla="*/ 0 w 4207109"/>
              <a:gd name="connsiteY3" fmla="*/ 51480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109" h="5148000">
                <a:moveTo>
                  <a:pt x="0" y="0"/>
                </a:moveTo>
                <a:lnTo>
                  <a:pt x="3018600" y="0"/>
                </a:lnTo>
                <a:lnTo>
                  <a:pt x="4207109" y="5148000"/>
                </a:lnTo>
                <a:lnTo>
                  <a:pt x="0" y="514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DA882A9-1503-2944-A958-8CE0A914D3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0916" y="4375501"/>
            <a:ext cx="2662349" cy="35237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D42FFFB7-82EC-6247-8350-05594AD20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370833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1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80009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0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95720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29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1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2087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99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4">
            <a:extLst>
              <a:ext uri="{FF2B5EF4-FFF2-40B4-BE49-F238E27FC236}">
                <a16:creationId xmlns:a16="http://schemas.microsoft.com/office/drawing/2014/main" id="{19B11C34-65D1-0843-826B-B64570DE76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8657864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fbeelding 9" descr="Afbeelding 9">
            <a:extLst>
              <a:ext uri="{FF2B5EF4-FFF2-40B4-BE49-F238E27FC236}">
                <a16:creationId xmlns:a16="http://schemas.microsoft.com/office/drawing/2014/main" id="{8DBCB29A-7E4E-A94F-BAA6-0396071A57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650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78" r:id="rId3"/>
    <p:sldLayoutId id="2147483679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rgbClr val="00B05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B3A7DE57-522B-E44A-813C-C0EFA42A4F4A}"/>
              </a:ext>
            </a:extLst>
          </p:cNvPr>
          <p:cNvGrpSpPr/>
          <p:nvPr userDrawn="1"/>
        </p:nvGrpSpPr>
        <p:grpSpPr>
          <a:xfrm>
            <a:off x="0" y="4565266"/>
            <a:ext cx="9150031" cy="578234"/>
            <a:chOff x="0" y="-1"/>
            <a:chExt cx="9150030" cy="578233"/>
          </a:xfrm>
        </p:grpSpPr>
        <p:sp>
          <p:nvSpPr>
            <p:cNvPr id="8" name="Handmatige invoer 1">
              <a:extLst>
                <a:ext uri="{FF2B5EF4-FFF2-40B4-BE49-F238E27FC236}">
                  <a16:creationId xmlns:a16="http://schemas.microsoft.com/office/drawing/2014/main" id="{C63AB17E-98C9-5E49-BDD2-8450D95D9910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9" name="Afbeelding 8" descr="Afbeelding 8">
              <a:extLst>
                <a:ext uri="{FF2B5EF4-FFF2-40B4-BE49-F238E27FC236}">
                  <a16:creationId xmlns:a16="http://schemas.microsoft.com/office/drawing/2014/main" id="{98D656A5-59DA-0D4D-8111-4EFA7C05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967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74" r:id="rId4"/>
    <p:sldLayoutId id="2147483689" r:id="rId5"/>
    <p:sldLayoutId id="2147483688" r:id="rId6"/>
    <p:sldLayoutId id="2147483687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vlaio.be/ICONinteress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Jo.bultreys@vlaio.be" TargetMode="External"/><Relationship Id="rId3" Type="http://schemas.openxmlformats.org/officeDocument/2006/relationships/hyperlink" Target="http://www.vlaio.be/ai-icon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laio.be/ICONinteresse" TargetMode="External"/><Relationship Id="rId5" Type="http://schemas.openxmlformats.org/officeDocument/2006/relationships/hyperlink" Target="mailto:ai-icon@vlaio.be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Call AI-ICON 2020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70916" y="3057763"/>
            <a:ext cx="6073725" cy="61555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BE" sz="2000" b="0" dirty="0"/>
              <a:t>AI4Growth (28 </a:t>
            </a:r>
            <a:r>
              <a:rPr lang="nl-BE" sz="2000" b="0" dirty="0" err="1"/>
              <a:t>January</a:t>
            </a:r>
            <a:r>
              <a:rPr lang="nl-BE" sz="2000" b="0" dirty="0"/>
              <a:t> 2020, Gent)</a:t>
            </a:r>
          </a:p>
          <a:p>
            <a:r>
              <a:rPr lang="nl-BE" sz="2000" b="0" dirty="0"/>
              <a:t>Jo Bultreys</a:t>
            </a:r>
          </a:p>
        </p:txBody>
      </p:sp>
    </p:spTree>
    <p:extLst>
      <p:ext uri="{BB962C8B-B14F-4D97-AF65-F5344CB8AC3E}">
        <p14:creationId xmlns:p14="http://schemas.microsoft.com/office/powerpoint/2010/main" val="363793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AI-ICON: Context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9380" y="1361601"/>
            <a:ext cx="8331700" cy="2918300"/>
          </a:xfrm>
        </p:spPr>
        <p:txBody>
          <a:bodyPr/>
          <a:lstStyle/>
          <a:p>
            <a:r>
              <a:rPr lang="nl-BE" b="1" dirty="0" err="1"/>
              <a:t>Flemish</a:t>
            </a:r>
            <a:r>
              <a:rPr lang="nl-BE" b="1" dirty="0"/>
              <a:t> Policy Plan </a:t>
            </a:r>
            <a:r>
              <a:rPr lang="nl-BE" b="1" dirty="0" err="1"/>
              <a:t>Artificial</a:t>
            </a:r>
            <a:r>
              <a:rPr lang="nl-BE" b="1" dirty="0"/>
              <a:t> Intelligence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 (32 M euro /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year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BE" u="sng" dirty="0"/>
              <a:t>Research</a:t>
            </a:r>
          </a:p>
          <a:p>
            <a:pPr marL="914400" lvl="2" indent="0">
              <a:buNone/>
            </a:pPr>
            <a:r>
              <a:rPr lang="nl-NL" dirty="0"/>
              <a:t>= </a:t>
            </a:r>
            <a:r>
              <a:rPr lang="nl-NL" dirty="0" err="1"/>
              <a:t>strengthening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top </a:t>
            </a:r>
            <a:r>
              <a:rPr lang="nl-NL" dirty="0" err="1"/>
              <a:t>strategic</a:t>
            </a:r>
            <a:r>
              <a:rPr lang="nl-NL" dirty="0"/>
              <a:t> basic research AI in </a:t>
            </a:r>
            <a:r>
              <a:rPr lang="nl-NL" dirty="0" err="1"/>
              <a:t>Flanders</a:t>
            </a:r>
            <a:endParaRPr lang="nl-NL" dirty="0"/>
          </a:p>
          <a:p>
            <a:pPr marL="800100" lvl="1" indent="-342900">
              <a:buFont typeface="+mj-lt"/>
              <a:buAutoNum type="arabicPeriod"/>
            </a:pPr>
            <a:r>
              <a:rPr lang="nl-BE" u="sng" dirty="0"/>
              <a:t>Adoption </a:t>
            </a:r>
            <a:r>
              <a:rPr lang="nl-BE" u="sng" dirty="0" err="1"/>
              <a:t>by</a:t>
            </a:r>
            <a:r>
              <a:rPr lang="nl-BE" u="sng" dirty="0"/>
              <a:t> companies</a:t>
            </a:r>
          </a:p>
          <a:p>
            <a:pPr marL="914400" lvl="2" indent="0">
              <a:buNone/>
            </a:pPr>
            <a:r>
              <a:rPr lang="nl-NL" dirty="0"/>
              <a:t>= </a:t>
            </a:r>
            <a:r>
              <a:rPr lang="nl-NL" dirty="0" err="1"/>
              <a:t>implementation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Flemish</a:t>
            </a:r>
            <a:r>
              <a:rPr lang="nl-NL" dirty="0"/>
              <a:t> </a:t>
            </a:r>
            <a:r>
              <a:rPr lang="nl-NL" dirty="0" err="1"/>
              <a:t>economic</a:t>
            </a:r>
            <a:r>
              <a:rPr lang="nl-NL" dirty="0"/>
              <a:t> </a:t>
            </a:r>
            <a:r>
              <a:rPr lang="nl-NL" dirty="0" err="1"/>
              <a:t>fabric</a:t>
            </a:r>
            <a:endParaRPr lang="nl-BE" dirty="0"/>
          </a:p>
          <a:p>
            <a:pPr marL="800100" lvl="1" indent="-342900">
              <a:buFont typeface="+mj-lt"/>
              <a:buAutoNum type="arabicPeriod"/>
            </a:pPr>
            <a:r>
              <a:rPr lang="nl-BE" u="sng" dirty="0" err="1"/>
              <a:t>Accompanying</a:t>
            </a:r>
            <a:r>
              <a:rPr lang="nl-BE" u="sng" dirty="0"/>
              <a:t> policy</a:t>
            </a:r>
          </a:p>
          <a:p>
            <a:pPr marL="914400" lvl="2" indent="0">
              <a:buNone/>
            </a:pPr>
            <a:r>
              <a:rPr lang="nl-NL" dirty="0"/>
              <a:t>= awareness </a:t>
            </a:r>
            <a:r>
              <a:rPr lang="nl-NL" dirty="0" err="1"/>
              <a:t>raising</a:t>
            </a:r>
            <a:r>
              <a:rPr lang="nl-NL" dirty="0"/>
              <a:t>, training, </a:t>
            </a:r>
            <a:r>
              <a:rPr lang="nl-NL" dirty="0" err="1"/>
              <a:t>ethics</a:t>
            </a:r>
            <a:r>
              <a:rPr lang="nl-NL" dirty="0"/>
              <a:t>, …</a:t>
            </a:r>
          </a:p>
          <a:p>
            <a:r>
              <a:rPr lang="nl-NL" b="1" dirty="0">
                <a:solidFill>
                  <a:schemeClr val="tx1"/>
                </a:solidFill>
              </a:rPr>
              <a:t>AI-ICON = &gt; </a:t>
            </a:r>
            <a:r>
              <a:rPr lang="nl-NL" b="1" dirty="0" err="1">
                <a:solidFill>
                  <a:schemeClr val="tx1"/>
                </a:solidFill>
              </a:rPr>
              <a:t>the</a:t>
            </a:r>
            <a:r>
              <a:rPr lang="nl-NL" b="1" dirty="0">
                <a:solidFill>
                  <a:schemeClr val="tx1"/>
                </a:solidFill>
              </a:rPr>
              <a:t> bridge </a:t>
            </a:r>
            <a:r>
              <a:rPr lang="nl-NL" b="1" dirty="0" err="1">
                <a:solidFill>
                  <a:schemeClr val="tx1"/>
                </a:solidFill>
              </a:rPr>
              <a:t>between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 err="1">
                <a:solidFill>
                  <a:schemeClr val="tx1"/>
                </a:solidFill>
              </a:rPr>
              <a:t>pillars</a:t>
            </a:r>
            <a:r>
              <a:rPr lang="nl-NL" b="1" dirty="0">
                <a:solidFill>
                  <a:schemeClr val="tx1"/>
                </a:solidFill>
              </a:rPr>
              <a:t> 1 &amp; 2</a:t>
            </a:r>
            <a:endParaRPr lang="nl-BE" b="1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sp>
        <p:nvSpPr>
          <p:cNvPr id="15" name="Pijl-links en -rechts 14"/>
          <p:cNvSpPr/>
          <p:nvPr/>
        </p:nvSpPr>
        <p:spPr>
          <a:xfrm rot="5400000">
            <a:off x="524" y="2085669"/>
            <a:ext cx="985437" cy="367726"/>
          </a:xfrm>
          <a:prstGeom prst="leftRightArrow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88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ICON: Research part + company part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9379" y="1361601"/>
            <a:ext cx="8230321" cy="2918300"/>
          </a:xfrm>
        </p:spPr>
        <p:txBody>
          <a:bodyPr/>
          <a:lstStyle/>
          <a:p>
            <a:r>
              <a:rPr lang="nl-BE" dirty="0"/>
              <a:t>Research part…</a:t>
            </a:r>
          </a:p>
          <a:p>
            <a:pPr marL="457200" lvl="1" indent="0">
              <a:buNone/>
            </a:pPr>
            <a:r>
              <a:rPr lang="nl-BE" dirty="0"/>
              <a:t>≈ </a:t>
            </a:r>
            <a:r>
              <a:rPr lang="nl-BE" u="sng" dirty="0"/>
              <a:t>Strategic Basic Research (SBO) project</a:t>
            </a:r>
            <a:endParaRPr lang="nl-BE" dirty="0"/>
          </a:p>
          <a:p>
            <a:pPr marL="457200" lvl="1" indent="0">
              <a:buNone/>
            </a:pPr>
            <a:r>
              <a:rPr lang="nl-BE" dirty="0"/>
              <a:t>= </a:t>
            </a:r>
            <a:r>
              <a:rPr lang="nl-BE" dirty="0" err="1"/>
              <a:t>clear</a:t>
            </a:r>
            <a:r>
              <a:rPr lang="nl-BE" dirty="0"/>
              <a:t> </a:t>
            </a:r>
            <a:r>
              <a:rPr lang="nl-BE" dirty="0" err="1"/>
              <a:t>knowledge</a:t>
            </a:r>
            <a:r>
              <a:rPr lang="nl-BE" dirty="0"/>
              <a:t> development, high risk, </a:t>
            </a:r>
            <a:r>
              <a:rPr lang="nl-BE" b="1" dirty="0" err="1"/>
              <a:t>broad</a:t>
            </a:r>
            <a:r>
              <a:rPr lang="nl-BE" b="1" dirty="0"/>
              <a:t> </a:t>
            </a:r>
            <a:r>
              <a:rPr lang="nl-BE" b="1" dirty="0" err="1"/>
              <a:t>potential</a:t>
            </a:r>
            <a:r>
              <a:rPr lang="nl-BE" b="1" dirty="0"/>
              <a:t> </a:t>
            </a:r>
            <a:r>
              <a:rPr lang="nl-BE" b="1" dirty="0" err="1"/>
              <a:t>for</a:t>
            </a:r>
            <a:r>
              <a:rPr lang="nl-BE" b="1" dirty="0"/>
              <a:t> </a:t>
            </a:r>
            <a:r>
              <a:rPr lang="nl-BE" b="1" dirty="0" err="1"/>
              <a:t>valorisation</a:t>
            </a:r>
            <a:endParaRPr lang="nl-BE" b="1" dirty="0"/>
          </a:p>
          <a:p>
            <a:pPr lvl="1"/>
            <a:r>
              <a:rPr lang="nl-BE" dirty="0"/>
              <a:t>min. 1 </a:t>
            </a:r>
            <a:r>
              <a:rPr lang="nl-BE" dirty="0" err="1"/>
              <a:t>Flemish</a:t>
            </a:r>
            <a:r>
              <a:rPr lang="nl-BE" dirty="0"/>
              <a:t> research </a:t>
            </a:r>
            <a:r>
              <a:rPr lang="nl-BE" dirty="0" err="1"/>
              <a:t>institution</a:t>
            </a:r>
            <a:r>
              <a:rPr lang="nl-BE" dirty="0"/>
              <a:t>, 100% support</a:t>
            </a:r>
          </a:p>
          <a:p>
            <a:r>
              <a:rPr lang="nl-BE" dirty="0"/>
              <a:t>… </a:t>
            </a:r>
            <a:r>
              <a:rPr lang="nl-BE" dirty="0" err="1"/>
              <a:t>and</a:t>
            </a:r>
            <a:r>
              <a:rPr lang="nl-BE" dirty="0"/>
              <a:t> company part …</a:t>
            </a:r>
          </a:p>
          <a:p>
            <a:pPr marL="457200" lvl="1" indent="0">
              <a:buNone/>
            </a:pPr>
            <a:r>
              <a:rPr lang="nl-BE" dirty="0"/>
              <a:t>≈ </a:t>
            </a:r>
            <a:r>
              <a:rPr lang="nl-BE" u="sng" dirty="0"/>
              <a:t>VLAIO Research Project</a:t>
            </a:r>
            <a:endParaRPr lang="nl-BE" dirty="0"/>
          </a:p>
          <a:p>
            <a:pPr marL="457200" lvl="1" indent="0">
              <a:buNone/>
            </a:pPr>
            <a:r>
              <a:rPr lang="nl-BE" dirty="0"/>
              <a:t>= </a:t>
            </a:r>
            <a:r>
              <a:rPr lang="nl-BE" dirty="0" err="1"/>
              <a:t>industrial</a:t>
            </a:r>
            <a:r>
              <a:rPr lang="nl-BE" dirty="0"/>
              <a:t> research (</a:t>
            </a:r>
            <a:r>
              <a:rPr lang="nl-BE" dirty="0" err="1"/>
              <a:t>experimental</a:t>
            </a:r>
            <a:r>
              <a:rPr lang="nl-BE" dirty="0"/>
              <a:t> development)</a:t>
            </a:r>
          </a:p>
          <a:p>
            <a:pPr lvl="1"/>
            <a:r>
              <a:rPr lang="nl-BE" b="1" dirty="0"/>
              <a:t>min. 3 </a:t>
            </a:r>
            <a:r>
              <a:rPr lang="nl-BE" b="1" dirty="0" err="1"/>
              <a:t>Flemish</a:t>
            </a:r>
            <a:r>
              <a:rPr lang="nl-BE" b="1" dirty="0"/>
              <a:t> companies</a:t>
            </a:r>
            <a:r>
              <a:rPr lang="nl-BE" dirty="0"/>
              <a:t>, min. 60% of </a:t>
            </a:r>
            <a:r>
              <a:rPr lang="nl-BE" dirty="0" err="1"/>
              <a:t>the</a:t>
            </a:r>
            <a:r>
              <a:rPr lang="nl-BE" dirty="0"/>
              <a:t> project budget, </a:t>
            </a:r>
            <a:r>
              <a:rPr lang="nl-BE" dirty="0" err="1"/>
              <a:t>typically</a:t>
            </a:r>
            <a:r>
              <a:rPr lang="nl-BE" dirty="0"/>
              <a:t> 50% support</a:t>
            </a:r>
          </a:p>
          <a:p>
            <a:r>
              <a:rPr lang="nl-BE" dirty="0"/>
              <a:t>… </a:t>
            </a:r>
            <a:r>
              <a:rPr lang="nl-BE" dirty="0" err="1"/>
              <a:t>completed</a:t>
            </a:r>
            <a:r>
              <a:rPr lang="nl-BE" dirty="0"/>
              <a:t> in </a:t>
            </a:r>
            <a:r>
              <a:rPr lang="nl-BE" dirty="0" err="1"/>
              <a:t>genuine</a:t>
            </a:r>
            <a:r>
              <a:rPr lang="nl-BE" dirty="0"/>
              <a:t> </a:t>
            </a:r>
            <a:r>
              <a:rPr lang="nl-BE" b="1" dirty="0"/>
              <a:t>cooperation</a:t>
            </a:r>
          </a:p>
        </p:txBody>
      </p:sp>
    </p:spTree>
    <p:extLst>
      <p:ext uri="{BB962C8B-B14F-4D97-AF65-F5344CB8AC3E}">
        <p14:creationId xmlns:p14="http://schemas.microsoft.com/office/powerpoint/2010/main" val="157136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ep 28"/>
          <p:cNvGrpSpPr/>
          <p:nvPr/>
        </p:nvGrpSpPr>
        <p:grpSpPr>
          <a:xfrm>
            <a:off x="702552" y="756271"/>
            <a:ext cx="646331" cy="2164314"/>
            <a:chOff x="702552" y="975373"/>
            <a:chExt cx="646331" cy="2164314"/>
          </a:xfrm>
        </p:grpSpPr>
        <p:cxnSp>
          <p:nvCxnSpPr>
            <p:cNvPr id="22" name="Rechte verbindingslijn 21"/>
            <p:cNvCxnSpPr>
              <a:stCxn id="28" idx="3"/>
            </p:cNvCxnSpPr>
            <p:nvPr/>
          </p:nvCxnSpPr>
          <p:spPr>
            <a:xfrm>
              <a:off x="1025718" y="975373"/>
              <a:ext cx="1620" cy="216431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kstvak 27"/>
            <p:cNvSpPr txBox="1"/>
            <p:nvPr/>
          </p:nvSpPr>
          <p:spPr>
            <a:xfrm rot="16200000">
              <a:off x="125718" y="1552207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9 december</a:t>
              </a:r>
            </a:p>
            <a:p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oproep open</a:t>
              </a:r>
            </a:p>
          </p:txBody>
        </p:sp>
      </p:grpSp>
      <p:grpSp>
        <p:nvGrpSpPr>
          <p:cNvPr id="32" name="Groep 31"/>
          <p:cNvGrpSpPr/>
          <p:nvPr/>
        </p:nvGrpSpPr>
        <p:grpSpPr>
          <a:xfrm>
            <a:off x="2580708" y="756271"/>
            <a:ext cx="646331" cy="2154535"/>
            <a:chOff x="2580708" y="975373"/>
            <a:chExt cx="646331" cy="2154535"/>
          </a:xfrm>
        </p:grpSpPr>
        <p:cxnSp>
          <p:nvCxnSpPr>
            <p:cNvPr id="45" name="Rechte verbindingslijn 44"/>
            <p:cNvCxnSpPr>
              <a:stCxn id="46" idx="3"/>
            </p:cNvCxnSpPr>
            <p:nvPr/>
          </p:nvCxnSpPr>
          <p:spPr>
            <a:xfrm>
              <a:off x="2903874" y="975373"/>
              <a:ext cx="0" cy="2154535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vak 45"/>
            <p:cNvSpPr txBox="1"/>
            <p:nvPr/>
          </p:nvSpPr>
          <p:spPr>
            <a:xfrm rot="16200000">
              <a:off x="2003874" y="1552207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9 maart</a:t>
              </a:r>
            </a:p>
            <a:p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matchmaking</a:t>
              </a:r>
            </a:p>
          </p:txBody>
        </p:sp>
      </p:grpSp>
      <p:grpSp>
        <p:nvGrpSpPr>
          <p:cNvPr id="33" name="Groep 32"/>
          <p:cNvGrpSpPr/>
          <p:nvPr/>
        </p:nvGrpSpPr>
        <p:grpSpPr>
          <a:xfrm>
            <a:off x="3443715" y="756271"/>
            <a:ext cx="646331" cy="2160000"/>
            <a:chOff x="3443715" y="975373"/>
            <a:chExt cx="646331" cy="2160000"/>
          </a:xfrm>
        </p:grpSpPr>
        <p:cxnSp>
          <p:nvCxnSpPr>
            <p:cNvPr id="47" name="Rechte verbindingslijn 46"/>
            <p:cNvCxnSpPr>
              <a:stCxn id="48" idx="3"/>
            </p:cNvCxnSpPr>
            <p:nvPr/>
          </p:nvCxnSpPr>
          <p:spPr>
            <a:xfrm>
              <a:off x="3766881" y="975373"/>
              <a:ext cx="0" cy="2160000"/>
            </a:xfrm>
            <a:prstGeom prst="line">
              <a:avLst/>
            </a:prstGeom>
            <a:ln w="25400">
              <a:solidFill>
                <a:srgbClr val="FF0000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kstvak 47"/>
            <p:cNvSpPr txBox="1"/>
            <p:nvPr/>
          </p:nvSpPr>
          <p:spPr>
            <a:xfrm rot="16200000">
              <a:off x="2866881" y="1552207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rgbClr val="FF0000"/>
                  </a:solidFill>
                </a:rPr>
                <a:t>21 april</a:t>
              </a:r>
            </a:p>
            <a:p>
              <a:r>
                <a:rPr lang="nl-BE" dirty="0">
                  <a:solidFill>
                    <a:srgbClr val="FF0000"/>
                  </a:solidFill>
                </a:rPr>
                <a:t>vooraanmelding </a:t>
              </a:r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4997937" y="756271"/>
            <a:ext cx="646331" cy="2154534"/>
            <a:chOff x="4997937" y="975373"/>
            <a:chExt cx="646331" cy="2154534"/>
          </a:xfrm>
        </p:grpSpPr>
        <p:cxnSp>
          <p:nvCxnSpPr>
            <p:cNvPr id="49" name="Rechte verbindingslijn 48"/>
            <p:cNvCxnSpPr>
              <a:stCxn id="50" idx="3"/>
            </p:cNvCxnSpPr>
            <p:nvPr/>
          </p:nvCxnSpPr>
          <p:spPr>
            <a:xfrm flipH="1">
              <a:off x="5321103" y="975373"/>
              <a:ext cx="1" cy="2154534"/>
            </a:xfrm>
            <a:prstGeom prst="line">
              <a:avLst/>
            </a:prstGeom>
            <a:ln w="25400">
              <a:solidFill>
                <a:srgbClr val="FF0000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kstvak 49"/>
            <p:cNvSpPr txBox="1"/>
            <p:nvPr/>
          </p:nvSpPr>
          <p:spPr>
            <a:xfrm rot="16200000">
              <a:off x="4421103" y="1552207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rgbClr val="FF0000"/>
                  </a:solidFill>
                </a:rPr>
                <a:t>7 juli</a:t>
              </a:r>
            </a:p>
            <a:p>
              <a:r>
                <a:rPr lang="nl-BE" dirty="0">
                  <a:solidFill>
                    <a:srgbClr val="FF0000"/>
                  </a:solidFill>
                </a:rPr>
                <a:t>full proposal </a:t>
              </a:r>
            </a:p>
          </p:txBody>
        </p:sp>
      </p:grpSp>
      <p:grpSp>
        <p:nvGrpSpPr>
          <p:cNvPr id="35" name="Groep 34"/>
          <p:cNvGrpSpPr/>
          <p:nvPr/>
        </p:nvGrpSpPr>
        <p:grpSpPr>
          <a:xfrm>
            <a:off x="7838302" y="756271"/>
            <a:ext cx="646331" cy="2154536"/>
            <a:chOff x="7838302" y="975373"/>
            <a:chExt cx="646331" cy="2154536"/>
          </a:xfrm>
        </p:grpSpPr>
        <p:cxnSp>
          <p:nvCxnSpPr>
            <p:cNvPr id="51" name="Rechte verbindingslijn 50"/>
            <p:cNvCxnSpPr>
              <a:stCxn id="52" idx="3"/>
            </p:cNvCxnSpPr>
            <p:nvPr/>
          </p:nvCxnSpPr>
          <p:spPr>
            <a:xfrm flipH="1">
              <a:off x="8161468" y="975373"/>
              <a:ext cx="1" cy="2154536"/>
            </a:xfrm>
            <a:prstGeom prst="line">
              <a:avLst/>
            </a:prstGeom>
            <a:ln w="25400">
              <a:solidFill>
                <a:srgbClr val="009B48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kstvak 51"/>
            <p:cNvSpPr txBox="1"/>
            <p:nvPr/>
          </p:nvSpPr>
          <p:spPr>
            <a:xfrm rot="16200000">
              <a:off x="7261468" y="1552207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rgbClr val="009B48"/>
                  </a:solidFill>
                </a:rPr>
                <a:t>19 november</a:t>
              </a:r>
            </a:p>
            <a:p>
              <a:r>
                <a:rPr lang="nl-BE" dirty="0">
                  <a:solidFill>
                    <a:srgbClr val="009B48"/>
                  </a:solidFill>
                </a:rPr>
                <a:t>beslissing</a:t>
              </a:r>
            </a:p>
          </p:txBody>
        </p:sp>
      </p:grpSp>
      <p:sp>
        <p:nvSpPr>
          <p:cNvPr id="98" name="Tekstvak 97"/>
          <p:cNvSpPr txBox="1"/>
          <p:nvPr/>
        </p:nvSpPr>
        <p:spPr>
          <a:xfrm>
            <a:off x="5321103" y="3272898"/>
            <a:ext cx="284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evaluatie</a:t>
            </a:r>
          </a:p>
        </p:txBody>
      </p:sp>
      <p:sp>
        <p:nvSpPr>
          <p:cNvPr id="99" name="Tekstvak 98"/>
          <p:cNvSpPr txBox="1"/>
          <p:nvPr/>
        </p:nvSpPr>
        <p:spPr>
          <a:xfrm>
            <a:off x="8161245" y="3268041"/>
            <a:ext cx="91075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project</a:t>
            </a:r>
          </a:p>
        </p:txBody>
      </p:sp>
      <p:sp>
        <p:nvSpPr>
          <p:cNvPr id="100" name="Tekstvak 99"/>
          <p:cNvSpPr txBox="1"/>
          <p:nvPr/>
        </p:nvSpPr>
        <p:spPr>
          <a:xfrm>
            <a:off x="3766881" y="3272898"/>
            <a:ext cx="155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feedback</a:t>
            </a:r>
          </a:p>
        </p:txBody>
      </p:sp>
      <p:pic>
        <p:nvPicPr>
          <p:cNvPr id="104" name="Afbeelding 10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3202" y="2317265"/>
            <a:ext cx="742544" cy="706614"/>
          </a:xfrm>
          <a:prstGeom prst="rect">
            <a:avLst/>
          </a:prstGeom>
        </p:spPr>
      </p:pic>
      <p:sp>
        <p:nvSpPr>
          <p:cNvPr id="101" name="Tekstvak 100"/>
          <p:cNvSpPr txBox="1"/>
          <p:nvPr/>
        </p:nvSpPr>
        <p:spPr>
          <a:xfrm>
            <a:off x="1025718" y="3272898"/>
            <a:ext cx="27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projectgenese</a:t>
            </a:r>
          </a:p>
        </p:txBody>
      </p:sp>
      <p:sp>
        <p:nvSpPr>
          <p:cNvPr id="103" name="Tekstvak 102"/>
          <p:cNvSpPr txBox="1"/>
          <p:nvPr/>
        </p:nvSpPr>
        <p:spPr>
          <a:xfrm>
            <a:off x="5832001" y="388620"/>
            <a:ext cx="896459" cy="41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grpSp>
        <p:nvGrpSpPr>
          <p:cNvPr id="5" name="Groep 4"/>
          <p:cNvGrpSpPr/>
          <p:nvPr/>
        </p:nvGrpSpPr>
        <p:grpSpPr>
          <a:xfrm>
            <a:off x="72001" y="2913505"/>
            <a:ext cx="9000000" cy="363540"/>
            <a:chOff x="51480" y="2163540"/>
            <a:chExt cx="9000000" cy="363540"/>
          </a:xfrm>
          <a:noFill/>
        </p:grpSpPr>
        <p:sp>
          <p:nvSpPr>
            <p:cNvPr id="3" name="Rechthoek 2"/>
            <p:cNvSpPr/>
            <p:nvPr/>
          </p:nvSpPr>
          <p:spPr>
            <a:xfrm>
              <a:off x="771480" y="2163540"/>
              <a:ext cx="630000" cy="36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8" name="Rechthoek 7"/>
            <p:cNvSpPr/>
            <p:nvPr/>
          </p:nvSpPr>
          <p:spPr>
            <a:xfrm>
              <a:off x="1401480" y="2163540"/>
              <a:ext cx="630000" cy="36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9" name="Rechthoek 8"/>
            <p:cNvSpPr/>
            <p:nvPr/>
          </p:nvSpPr>
          <p:spPr>
            <a:xfrm>
              <a:off x="2031480" y="2163540"/>
              <a:ext cx="630000" cy="36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feb</a:t>
              </a:r>
            </a:p>
          </p:txBody>
        </p:sp>
        <p:sp>
          <p:nvSpPr>
            <p:cNvPr id="10" name="Rechthoek 9"/>
            <p:cNvSpPr/>
            <p:nvPr/>
          </p:nvSpPr>
          <p:spPr>
            <a:xfrm>
              <a:off x="2661480" y="2163540"/>
              <a:ext cx="630000" cy="36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maa</a:t>
              </a: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3291480" y="2163540"/>
              <a:ext cx="630000" cy="36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apr</a:t>
              </a:r>
            </a:p>
          </p:txBody>
        </p:sp>
        <p:sp>
          <p:nvSpPr>
            <p:cNvPr id="12" name="Rechthoek 11"/>
            <p:cNvSpPr/>
            <p:nvPr/>
          </p:nvSpPr>
          <p:spPr>
            <a:xfrm>
              <a:off x="3921480" y="2163540"/>
              <a:ext cx="630000" cy="36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mei</a:t>
              </a: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4551480" y="2163540"/>
              <a:ext cx="630000" cy="36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jun</a:t>
              </a: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5181480" y="2163540"/>
              <a:ext cx="630000" cy="36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jul</a:t>
              </a: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5811480" y="2163540"/>
              <a:ext cx="630000" cy="36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aug</a:t>
              </a:r>
            </a:p>
          </p:txBody>
        </p:sp>
        <p:sp>
          <p:nvSpPr>
            <p:cNvPr id="16" name="Rechthoek 15"/>
            <p:cNvSpPr/>
            <p:nvPr/>
          </p:nvSpPr>
          <p:spPr>
            <a:xfrm>
              <a:off x="6441480" y="2163540"/>
              <a:ext cx="630000" cy="36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17" name="Rechthoek 16"/>
            <p:cNvSpPr/>
            <p:nvPr/>
          </p:nvSpPr>
          <p:spPr>
            <a:xfrm>
              <a:off x="7701480" y="2163540"/>
              <a:ext cx="630000" cy="36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7071480" y="2163540"/>
              <a:ext cx="630000" cy="36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okt</a:t>
              </a:r>
            </a:p>
          </p:txBody>
        </p:sp>
        <p:sp>
          <p:nvSpPr>
            <p:cNvPr id="19" name="Rechthoek 18"/>
            <p:cNvSpPr/>
            <p:nvPr/>
          </p:nvSpPr>
          <p:spPr>
            <a:xfrm>
              <a:off x="8331480" y="2163540"/>
              <a:ext cx="72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2020</a:t>
              </a:r>
            </a:p>
          </p:txBody>
        </p:sp>
        <p:sp>
          <p:nvSpPr>
            <p:cNvPr id="20" name="Rechthoek 19"/>
            <p:cNvSpPr/>
            <p:nvPr/>
          </p:nvSpPr>
          <p:spPr>
            <a:xfrm>
              <a:off x="51480" y="2167080"/>
              <a:ext cx="720000" cy="36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>
                  <a:solidFill>
                    <a:schemeClr val="bg1">
                      <a:lumMod val="50000"/>
                    </a:schemeClr>
                  </a:solidFill>
                </a:rPr>
                <a:t>2019</a:t>
              </a:r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1574213" y="0"/>
            <a:ext cx="646331" cy="5143500"/>
            <a:chOff x="1574213" y="0"/>
            <a:chExt cx="646331" cy="5143500"/>
          </a:xfrm>
        </p:grpSpPr>
        <p:cxnSp>
          <p:nvCxnSpPr>
            <p:cNvPr id="31" name="Rechte verbindingslijn 30"/>
            <p:cNvCxnSpPr/>
            <p:nvPr/>
          </p:nvCxnSpPr>
          <p:spPr>
            <a:xfrm flipV="1">
              <a:off x="1897380" y="0"/>
              <a:ext cx="0" cy="5143500"/>
            </a:xfrm>
            <a:prstGeom prst="line">
              <a:avLst/>
            </a:prstGeom>
            <a:ln w="25400">
              <a:solidFill>
                <a:srgbClr val="009B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kstvak 108"/>
            <p:cNvSpPr txBox="1"/>
            <p:nvPr/>
          </p:nvSpPr>
          <p:spPr>
            <a:xfrm rot="16200000">
              <a:off x="997379" y="1552208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>
                  <a:solidFill>
                    <a:srgbClr val="009B48"/>
                  </a:solidFill>
                </a:rPr>
                <a:t> </a:t>
              </a:r>
            </a:p>
            <a:p>
              <a:r>
                <a:rPr lang="nl-BE" dirty="0">
                  <a:solidFill>
                    <a:srgbClr val="009B48"/>
                  </a:solidFill>
                </a:rPr>
                <a:t>nu</a:t>
              </a:r>
            </a:p>
          </p:txBody>
        </p:sp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nl-BE" dirty="0"/>
              <a:t>AI-ICON 2020: Timing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763655" y="3849230"/>
            <a:ext cx="7560000" cy="64633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dirty="0"/>
              <a:t>matchmaking event: 9 maart | </a:t>
            </a:r>
            <a:r>
              <a:rPr lang="nl-BE" dirty="0" err="1"/>
              <a:t>Lamot</a:t>
            </a:r>
            <a:r>
              <a:rPr lang="nl-BE" dirty="0"/>
              <a:t>, Mechelen | AI-ICON, CS-ICON en AI &amp; CS</a:t>
            </a:r>
          </a:p>
          <a:p>
            <a:pPr algn="ctr"/>
            <a:r>
              <a:rPr lang="nl-BE" dirty="0">
                <a:solidFill>
                  <a:schemeClr val="bg1">
                    <a:lumMod val="50000"/>
                  </a:schemeClr>
                </a:solidFill>
                <a:hlinkClick r:id="rId4"/>
              </a:rPr>
              <a:t>www.vlaio.be/ICONinteresse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Contact </a:t>
            </a:r>
            <a:r>
              <a:rPr lang="nl-BE" dirty="0" err="1"/>
              <a:t>us</a:t>
            </a:r>
            <a:endParaRPr lang="nl-BE" dirty="0"/>
          </a:p>
        </p:txBody>
      </p:sp>
      <p:pic>
        <p:nvPicPr>
          <p:cNvPr id="11" name="Afbeelding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034" y="845516"/>
            <a:ext cx="4101794" cy="2307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vak 6"/>
          <p:cNvSpPr txBox="1"/>
          <p:nvPr/>
        </p:nvSpPr>
        <p:spPr>
          <a:xfrm>
            <a:off x="309379" y="4866501"/>
            <a:ext cx="8545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Ares Lagae (ares.lagae@vlaio.be)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idx="1"/>
          </p:nvPr>
        </p:nvSpPr>
        <p:spPr>
          <a:xfrm>
            <a:off x="309379" y="802992"/>
            <a:ext cx="7995340" cy="2918300"/>
          </a:xfrm>
        </p:spPr>
        <p:txBody>
          <a:bodyPr anchor="ctr"/>
          <a:lstStyle/>
          <a:p>
            <a:r>
              <a:rPr lang="nl-BE" dirty="0">
                <a:hlinkClick r:id="rId3"/>
              </a:rPr>
              <a:t>www.vlaio.be/ai-icon</a:t>
            </a:r>
            <a:endParaRPr lang="nl-BE" dirty="0"/>
          </a:p>
          <a:p>
            <a:r>
              <a:rPr lang="nl-BE" dirty="0">
                <a:hlinkClick r:id="rId5"/>
              </a:rPr>
              <a:t>ai-icon@vlaio.be</a:t>
            </a:r>
            <a:endParaRPr lang="nl-BE" dirty="0"/>
          </a:p>
          <a:p>
            <a:r>
              <a:rPr lang="nl-BE" dirty="0"/>
              <a:t>matchmaking event</a:t>
            </a:r>
          </a:p>
          <a:p>
            <a:pPr marL="457200" lvl="1" indent="0">
              <a:buNone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9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March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 | </a:t>
            </a:r>
            <a:r>
              <a:rPr lang="nl-BE" dirty="0" err="1">
                <a:solidFill>
                  <a:schemeClr val="bg1">
                    <a:lumMod val="50000"/>
                  </a:schemeClr>
                </a:solidFill>
              </a:rPr>
              <a:t>Lamot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, Mechelen</a:t>
            </a:r>
          </a:p>
          <a:p>
            <a:pPr marL="457200" lvl="1" indent="0">
              <a:buNone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AI-ICON, CS-ICON, AI &amp; CS</a:t>
            </a:r>
          </a:p>
          <a:p>
            <a:pPr marL="457200" lvl="1" indent="0">
              <a:buNone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  <a:hlinkClick r:id="rId6"/>
              </a:rPr>
              <a:t>www.vlaio.be/ICONinteresse</a:t>
            </a:r>
            <a:endParaRPr lang="nl-BE" sz="1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Afbeelding 5" descr="Afbeelding met persoon, binnen, kleding, glimlachen&#10;&#10;Automatisch gegenereerde beschrijving">
            <a:extLst>
              <a:ext uri="{FF2B5EF4-FFF2-40B4-BE49-F238E27FC236}">
                <a16:creationId xmlns:a16="http://schemas.microsoft.com/office/drawing/2014/main" id="{8179B459-803E-4D99-913C-0A242D194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41" y="2500876"/>
            <a:ext cx="1463040" cy="146304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18A1CDE-CCF7-4384-9886-D9FAEBD0799F}"/>
              </a:ext>
            </a:extLst>
          </p:cNvPr>
          <p:cNvSpPr/>
          <p:nvPr/>
        </p:nvSpPr>
        <p:spPr>
          <a:xfrm>
            <a:off x="6692354" y="4072866"/>
            <a:ext cx="253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nl-BE" dirty="0">
                <a:solidFill>
                  <a:prstClr val="black"/>
                </a:solidFill>
                <a:hlinkClick r:id="rId8"/>
              </a:rPr>
              <a:t>Jo.bultreys@vlaio.be</a:t>
            </a:r>
            <a:r>
              <a:rPr lang="nl-BE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173642"/>
      </p:ext>
    </p:extLst>
  </p:cSld>
  <p:clrMapOvr>
    <a:masterClrMapping/>
  </p:clrMapOvr>
</p:sld>
</file>

<file path=ppt/theme/theme1.xml><?xml version="1.0" encoding="utf-8"?>
<a:theme xmlns:a="http://schemas.openxmlformats.org/drawingml/2006/main" name="01_TITELSLIDES_BASIS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2_TEKSTSLIDES_BASIS">
  <a:themeElements>
    <a:clrScheme name="Aangepast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4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9B4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1974</TotalTime>
  <Words>275</Words>
  <Application>Microsoft Office PowerPoint</Application>
  <PresentationFormat>Diavoorstelling (16:9)</PresentationFormat>
  <Paragraphs>69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01_TITELSLIDES_BASIS</vt:lpstr>
      <vt:lpstr>02_TEKSTSLIDES_BASIS</vt:lpstr>
      <vt:lpstr>Call AI-ICON 2020</vt:lpstr>
      <vt:lpstr>AI-ICON: Context</vt:lpstr>
      <vt:lpstr>ICON: Research part + company part</vt:lpstr>
      <vt:lpstr>AI-ICON 2020: Timing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Karel Degelin</dc:creator>
  <cp:lastModifiedBy>Jo Bultreys</cp:lastModifiedBy>
  <cp:revision>333</cp:revision>
  <cp:lastPrinted>2019-01-04T14:28:10Z</cp:lastPrinted>
  <dcterms:created xsi:type="dcterms:W3CDTF">2018-12-10T09:10:49Z</dcterms:created>
  <dcterms:modified xsi:type="dcterms:W3CDTF">2020-01-24T13:43:35Z</dcterms:modified>
</cp:coreProperties>
</file>